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87"/>
  </p:normalViewPr>
  <p:slideViewPr>
    <p:cSldViewPr snapToGrid="0">
      <p:cViewPr varScale="1">
        <p:scale>
          <a:sx n="79" d="100"/>
          <a:sy n="79" d="100"/>
        </p:scale>
        <p:origin x="308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F664E11B-F4F0-AB44-8CB8-2289AFFC81D3}" type="datetimeFigureOut">
              <a:rPr lang="en-US" smtClean="0"/>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2E2EF-A7FA-C543-8383-54DB8B433F77}" type="slidenum">
              <a:rPr lang="en-US" smtClean="0"/>
              <a:t>‹#›</a:t>
            </a:fld>
            <a:endParaRPr lang="en-US"/>
          </a:p>
        </p:txBody>
      </p:sp>
    </p:spTree>
    <p:extLst>
      <p:ext uri="{BB962C8B-B14F-4D97-AF65-F5344CB8AC3E}">
        <p14:creationId xmlns:p14="http://schemas.microsoft.com/office/powerpoint/2010/main" val="2758270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664E11B-F4F0-AB44-8CB8-2289AFFC81D3}" type="datetimeFigureOut">
              <a:rPr lang="en-US" smtClean="0"/>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2E2EF-A7FA-C543-8383-54DB8B433F77}" type="slidenum">
              <a:rPr lang="en-US" smtClean="0"/>
              <a:t>‹#›</a:t>
            </a:fld>
            <a:endParaRPr lang="en-US"/>
          </a:p>
        </p:txBody>
      </p:sp>
    </p:spTree>
    <p:extLst>
      <p:ext uri="{BB962C8B-B14F-4D97-AF65-F5344CB8AC3E}">
        <p14:creationId xmlns:p14="http://schemas.microsoft.com/office/powerpoint/2010/main" val="348958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664E11B-F4F0-AB44-8CB8-2289AFFC81D3}" type="datetimeFigureOut">
              <a:rPr lang="en-US" smtClean="0"/>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2E2EF-A7FA-C543-8383-54DB8B433F77}" type="slidenum">
              <a:rPr lang="en-US" smtClean="0"/>
              <a:t>‹#›</a:t>
            </a:fld>
            <a:endParaRPr lang="en-US"/>
          </a:p>
        </p:txBody>
      </p:sp>
    </p:spTree>
    <p:extLst>
      <p:ext uri="{BB962C8B-B14F-4D97-AF65-F5344CB8AC3E}">
        <p14:creationId xmlns:p14="http://schemas.microsoft.com/office/powerpoint/2010/main" val="2395568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664E11B-F4F0-AB44-8CB8-2289AFFC81D3}" type="datetimeFigureOut">
              <a:rPr lang="en-US" smtClean="0"/>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2E2EF-A7FA-C543-8383-54DB8B433F77}" type="slidenum">
              <a:rPr lang="en-US" smtClean="0"/>
              <a:t>‹#›</a:t>
            </a:fld>
            <a:endParaRPr lang="en-US"/>
          </a:p>
        </p:txBody>
      </p:sp>
    </p:spTree>
    <p:extLst>
      <p:ext uri="{BB962C8B-B14F-4D97-AF65-F5344CB8AC3E}">
        <p14:creationId xmlns:p14="http://schemas.microsoft.com/office/powerpoint/2010/main" val="1395461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F664E11B-F4F0-AB44-8CB8-2289AFFC81D3}" type="datetimeFigureOut">
              <a:rPr lang="en-US" smtClean="0"/>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2E2EF-A7FA-C543-8383-54DB8B433F77}" type="slidenum">
              <a:rPr lang="en-US" smtClean="0"/>
              <a:t>‹#›</a:t>
            </a:fld>
            <a:endParaRPr lang="en-US"/>
          </a:p>
        </p:txBody>
      </p:sp>
    </p:spTree>
    <p:extLst>
      <p:ext uri="{BB962C8B-B14F-4D97-AF65-F5344CB8AC3E}">
        <p14:creationId xmlns:p14="http://schemas.microsoft.com/office/powerpoint/2010/main" val="86087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F664E11B-F4F0-AB44-8CB8-2289AFFC81D3}" type="datetimeFigureOut">
              <a:rPr lang="en-US" smtClean="0"/>
              <a:t>9/18/2023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72E2EF-A7FA-C543-8383-54DB8B433F77}" type="slidenum">
              <a:rPr lang="en-US" smtClean="0"/>
              <a:t>‹#›</a:t>
            </a:fld>
            <a:endParaRPr lang="en-US"/>
          </a:p>
        </p:txBody>
      </p:sp>
    </p:spTree>
    <p:extLst>
      <p:ext uri="{BB962C8B-B14F-4D97-AF65-F5344CB8AC3E}">
        <p14:creationId xmlns:p14="http://schemas.microsoft.com/office/powerpoint/2010/main" val="1920879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F664E11B-F4F0-AB44-8CB8-2289AFFC81D3}" type="datetimeFigureOut">
              <a:rPr lang="en-US" smtClean="0"/>
              <a:t>9/18/2023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72E2EF-A7FA-C543-8383-54DB8B433F77}" type="slidenum">
              <a:rPr lang="en-US" smtClean="0"/>
              <a:t>‹#›</a:t>
            </a:fld>
            <a:endParaRPr lang="en-US"/>
          </a:p>
        </p:txBody>
      </p:sp>
    </p:spTree>
    <p:extLst>
      <p:ext uri="{BB962C8B-B14F-4D97-AF65-F5344CB8AC3E}">
        <p14:creationId xmlns:p14="http://schemas.microsoft.com/office/powerpoint/2010/main" val="690054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F664E11B-F4F0-AB44-8CB8-2289AFFC81D3}" type="datetimeFigureOut">
              <a:rPr lang="en-US" smtClean="0"/>
              <a:t>9/18/2023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72E2EF-A7FA-C543-8383-54DB8B433F77}" type="slidenum">
              <a:rPr lang="en-US" smtClean="0"/>
              <a:t>‹#›</a:t>
            </a:fld>
            <a:endParaRPr lang="en-US"/>
          </a:p>
        </p:txBody>
      </p:sp>
    </p:spTree>
    <p:extLst>
      <p:ext uri="{BB962C8B-B14F-4D97-AF65-F5344CB8AC3E}">
        <p14:creationId xmlns:p14="http://schemas.microsoft.com/office/powerpoint/2010/main" val="301725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64E11B-F4F0-AB44-8CB8-2289AFFC81D3}" type="datetimeFigureOut">
              <a:rPr lang="en-US" smtClean="0"/>
              <a:t>9/18/2023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72E2EF-A7FA-C543-8383-54DB8B433F77}" type="slidenum">
              <a:rPr lang="en-US" smtClean="0"/>
              <a:t>‹#›</a:t>
            </a:fld>
            <a:endParaRPr lang="en-US"/>
          </a:p>
        </p:txBody>
      </p:sp>
    </p:spTree>
    <p:extLst>
      <p:ext uri="{BB962C8B-B14F-4D97-AF65-F5344CB8AC3E}">
        <p14:creationId xmlns:p14="http://schemas.microsoft.com/office/powerpoint/2010/main" val="2340112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F664E11B-F4F0-AB44-8CB8-2289AFFC81D3}" type="datetimeFigureOut">
              <a:rPr lang="en-US" smtClean="0"/>
              <a:t>9/18/2023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72E2EF-A7FA-C543-8383-54DB8B433F77}" type="slidenum">
              <a:rPr lang="en-US" smtClean="0"/>
              <a:t>‹#›</a:t>
            </a:fld>
            <a:endParaRPr lang="en-US"/>
          </a:p>
        </p:txBody>
      </p:sp>
    </p:spTree>
    <p:extLst>
      <p:ext uri="{BB962C8B-B14F-4D97-AF65-F5344CB8AC3E}">
        <p14:creationId xmlns:p14="http://schemas.microsoft.com/office/powerpoint/2010/main" val="866453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F664E11B-F4F0-AB44-8CB8-2289AFFC81D3}" type="datetimeFigureOut">
              <a:rPr lang="en-US" smtClean="0"/>
              <a:t>9/18/2023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72E2EF-A7FA-C543-8383-54DB8B433F77}" type="slidenum">
              <a:rPr lang="en-US" smtClean="0"/>
              <a:t>‹#›</a:t>
            </a:fld>
            <a:endParaRPr lang="en-US"/>
          </a:p>
        </p:txBody>
      </p:sp>
    </p:spTree>
    <p:extLst>
      <p:ext uri="{BB962C8B-B14F-4D97-AF65-F5344CB8AC3E}">
        <p14:creationId xmlns:p14="http://schemas.microsoft.com/office/powerpoint/2010/main" val="2479412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664E11B-F4F0-AB44-8CB8-2289AFFC81D3}" type="datetimeFigureOut">
              <a:rPr lang="en-US" smtClean="0"/>
              <a:t>9/18/2023</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172E2EF-A7FA-C543-8383-54DB8B433F77}" type="slidenum">
              <a:rPr lang="en-US" smtClean="0"/>
              <a:t>‹#›</a:t>
            </a:fld>
            <a:endParaRPr lang="en-US"/>
          </a:p>
        </p:txBody>
      </p:sp>
    </p:spTree>
    <p:extLst>
      <p:ext uri="{BB962C8B-B14F-4D97-AF65-F5344CB8AC3E}">
        <p14:creationId xmlns:p14="http://schemas.microsoft.com/office/powerpoint/2010/main" val="352508093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6D5253D-22A3-3ABE-D9B3-021A6FB0C2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9502" y="195829"/>
            <a:ext cx="1367110" cy="1261884"/>
          </a:xfrm>
          <a:prstGeom prst="rect">
            <a:avLst/>
          </a:prstGeom>
        </p:spPr>
      </p:pic>
      <p:sp>
        <p:nvSpPr>
          <p:cNvPr id="5" name="TextBox 4">
            <a:extLst>
              <a:ext uri="{FF2B5EF4-FFF2-40B4-BE49-F238E27FC236}">
                <a16:creationId xmlns:a16="http://schemas.microsoft.com/office/drawing/2014/main" id="{CECE0235-C2AD-2037-5BF9-0FF556B016A3}"/>
              </a:ext>
            </a:extLst>
          </p:cNvPr>
          <p:cNvSpPr txBox="1"/>
          <p:nvPr/>
        </p:nvSpPr>
        <p:spPr>
          <a:xfrm>
            <a:off x="1630391" y="215251"/>
            <a:ext cx="5092148" cy="1077218"/>
          </a:xfrm>
          <a:prstGeom prst="rect">
            <a:avLst/>
          </a:prstGeom>
          <a:noFill/>
        </p:spPr>
        <p:txBody>
          <a:bodyPr wrap="square" rtlCol="0">
            <a:spAutoFit/>
          </a:bodyPr>
          <a:lstStyle/>
          <a:p>
            <a:pPr algn="ctr"/>
            <a:r>
              <a:rPr lang="en-US" sz="2000" dirty="0">
                <a:latin typeface="Century Gothic" panose="020B0502020202020204" pitchFamily="34" charset="0"/>
              </a:rPr>
              <a:t>Colney Heath Primary School</a:t>
            </a:r>
          </a:p>
          <a:p>
            <a:pPr algn="ctr"/>
            <a:r>
              <a:rPr lang="en-US" sz="4400" dirty="0">
                <a:latin typeface="Dreaming Outloud Script Pro" panose="03050502040304050704" pitchFamily="66" charset="77"/>
                <a:ea typeface="HELLOESLISCRIPT" panose="03000603000000000000" pitchFamily="49" charset="0"/>
                <a:cs typeface="Dreaming Outloud Script Pro" panose="03050502040304050704" pitchFamily="66" charset="77"/>
              </a:rPr>
              <a:t>Year 4 Newsletter</a:t>
            </a:r>
          </a:p>
        </p:txBody>
      </p:sp>
      <p:sp>
        <p:nvSpPr>
          <p:cNvPr id="8" name="Chevron 7">
            <a:extLst>
              <a:ext uri="{FF2B5EF4-FFF2-40B4-BE49-F238E27FC236}">
                <a16:creationId xmlns:a16="http://schemas.microsoft.com/office/drawing/2014/main" id="{2ED3E261-3F98-282B-58C0-DD450A84D859}"/>
              </a:ext>
            </a:extLst>
          </p:cNvPr>
          <p:cNvSpPr/>
          <p:nvPr/>
        </p:nvSpPr>
        <p:spPr>
          <a:xfrm>
            <a:off x="3643846" y="1131667"/>
            <a:ext cx="3554361" cy="425584"/>
          </a:xfrm>
          <a:prstGeom prst="chevron">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000" dirty="0">
                <a:ln>
                  <a:solidFill>
                    <a:schemeClr val="bg1"/>
                  </a:solidFill>
                </a:ln>
                <a:solidFill>
                  <a:schemeClr val="bg1"/>
                </a:solidFill>
                <a:latin typeface="Century Gothic" panose="020B0502020202020204" pitchFamily="34" charset="0"/>
              </a:rPr>
              <a:t>Autumn - 2023</a:t>
            </a:r>
          </a:p>
        </p:txBody>
      </p:sp>
      <p:sp>
        <p:nvSpPr>
          <p:cNvPr id="9" name="TextBox 8">
            <a:extLst>
              <a:ext uri="{FF2B5EF4-FFF2-40B4-BE49-F238E27FC236}">
                <a16:creationId xmlns:a16="http://schemas.microsoft.com/office/drawing/2014/main" id="{6ACA79C9-1422-1ACB-6EFF-B81C7DFA1754}"/>
              </a:ext>
            </a:extLst>
          </p:cNvPr>
          <p:cNvSpPr txBox="1"/>
          <p:nvPr/>
        </p:nvSpPr>
        <p:spPr>
          <a:xfrm>
            <a:off x="197856" y="2290921"/>
            <a:ext cx="3177396" cy="1661993"/>
          </a:xfrm>
          <a:prstGeom prst="rect">
            <a:avLst/>
          </a:prstGeom>
          <a:noFill/>
          <a:ln>
            <a:solidFill>
              <a:schemeClr val="tx1"/>
            </a:solidFill>
          </a:ln>
        </p:spPr>
        <p:txBody>
          <a:bodyPr wrap="square" rtlCol="0">
            <a:spAutoFit/>
          </a:bodyPr>
          <a:lstStyle/>
          <a:p>
            <a:r>
              <a:rPr lang="en-US" u="sng" dirty="0">
                <a:latin typeface="Dreaming Outloud Script Pro" panose="03050502040304050704" pitchFamily="66" charset="77"/>
                <a:ea typeface="HELLOESLISCRIPT" panose="03000603000000000000" pitchFamily="49" charset="0"/>
                <a:cs typeface="Dreaming Outloud Script Pro" panose="03050502040304050704" pitchFamily="66" charset="77"/>
              </a:rPr>
              <a:t>Dates for your diary</a:t>
            </a:r>
          </a:p>
          <a:p>
            <a:pPr marL="171450" indent="-171450">
              <a:buFontTx/>
              <a:buChar char="-"/>
            </a:pPr>
            <a:r>
              <a:rPr lang="en-US" sz="1200" dirty="0">
                <a:latin typeface="Century Gothic" panose="020B0502020202020204" pitchFamily="34" charset="0"/>
              </a:rPr>
              <a:t>4</a:t>
            </a:r>
            <a:r>
              <a:rPr lang="en-US" sz="1200" baseline="30000" dirty="0">
                <a:latin typeface="Century Gothic" panose="020B0502020202020204" pitchFamily="34" charset="0"/>
              </a:rPr>
              <a:t>th</a:t>
            </a:r>
            <a:r>
              <a:rPr lang="en-US" sz="1200" dirty="0">
                <a:latin typeface="Century Gothic" panose="020B0502020202020204" pitchFamily="34" charset="0"/>
              </a:rPr>
              <a:t> September – INSET DAY</a:t>
            </a:r>
          </a:p>
          <a:p>
            <a:pPr marL="171450" indent="-171450">
              <a:buFontTx/>
              <a:buChar char="-"/>
            </a:pPr>
            <a:r>
              <a:rPr lang="en-US" sz="1200" dirty="0">
                <a:latin typeface="Century Gothic" panose="020B0502020202020204" pitchFamily="34" charset="0"/>
              </a:rPr>
              <a:t>5</a:t>
            </a:r>
            <a:r>
              <a:rPr lang="en-US" sz="1200" baseline="30000" dirty="0">
                <a:latin typeface="Century Gothic" panose="020B0502020202020204" pitchFamily="34" charset="0"/>
              </a:rPr>
              <a:t>th</a:t>
            </a:r>
            <a:r>
              <a:rPr lang="en-US" sz="1200" dirty="0">
                <a:latin typeface="Century Gothic" panose="020B0502020202020204" pitchFamily="34" charset="0"/>
              </a:rPr>
              <a:t> September – First day back</a:t>
            </a:r>
          </a:p>
          <a:p>
            <a:pPr marL="171450" indent="-171450">
              <a:buFontTx/>
              <a:buChar char="-"/>
            </a:pPr>
            <a:r>
              <a:rPr lang="en-US" sz="1200" dirty="0">
                <a:latin typeface="Century Gothic" panose="020B0502020202020204" pitchFamily="34" charset="0"/>
              </a:rPr>
              <a:t>8</a:t>
            </a:r>
            <a:r>
              <a:rPr lang="en-US" sz="1200" baseline="30000" dirty="0">
                <a:latin typeface="Century Gothic" panose="020B0502020202020204" pitchFamily="34" charset="0"/>
              </a:rPr>
              <a:t>th</a:t>
            </a:r>
            <a:r>
              <a:rPr lang="en-US" sz="1200" dirty="0">
                <a:latin typeface="Century Gothic" panose="020B0502020202020204" pitchFamily="34" charset="0"/>
              </a:rPr>
              <a:t> September – Meet the teacher</a:t>
            </a:r>
          </a:p>
          <a:p>
            <a:pPr marL="171450" indent="-171450">
              <a:buFontTx/>
              <a:buChar char="-"/>
            </a:pPr>
            <a:r>
              <a:rPr lang="en-US" sz="1200" dirty="0">
                <a:latin typeface="Century Gothic" panose="020B0502020202020204" pitchFamily="34" charset="0"/>
              </a:rPr>
              <a:t>18</a:t>
            </a:r>
            <a:r>
              <a:rPr lang="en-US" sz="1200" baseline="30000" dirty="0">
                <a:latin typeface="Century Gothic" panose="020B0502020202020204" pitchFamily="34" charset="0"/>
              </a:rPr>
              <a:t>th</a:t>
            </a:r>
            <a:r>
              <a:rPr lang="en-US" sz="1200" dirty="0">
                <a:latin typeface="Century Gothic" panose="020B0502020202020204" pitchFamily="34" charset="0"/>
              </a:rPr>
              <a:t> September – Picture day</a:t>
            </a:r>
          </a:p>
          <a:p>
            <a:pPr marL="171450" indent="-171450">
              <a:buFontTx/>
              <a:buChar char="-"/>
            </a:pPr>
            <a:r>
              <a:rPr lang="en-US" sz="1200" dirty="0">
                <a:latin typeface="Century Gothic" panose="020B0502020202020204" pitchFamily="34" charset="0"/>
              </a:rPr>
              <a:t>12</a:t>
            </a:r>
            <a:r>
              <a:rPr lang="en-US" sz="1200" baseline="30000" dirty="0">
                <a:latin typeface="Century Gothic" panose="020B0502020202020204" pitchFamily="34" charset="0"/>
              </a:rPr>
              <a:t>th</a:t>
            </a:r>
            <a:r>
              <a:rPr lang="en-US" sz="1200" dirty="0">
                <a:latin typeface="Century Gothic" panose="020B0502020202020204" pitchFamily="34" charset="0"/>
              </a:rPr>
              <a:t> October – The British Museum Trip</a:t>
            </a:r>
          </a:p>
          <a:p>
            <a:pPr marL="171450" indent="-171450">
              <a:buFontTx/>
              <a:buChar char="-"/>
            </a:pPr>
            <a:r>
              <a:rPr lang="en-US" sz="1200" dirty="0">
                <a:latin typeface="Century Gothic" panose="020B0502020202020204" pitchFamily="34" charset="0"/>
              </a:rPr>
              <a:t>13</a:t>
            </a:r>
            <a:r>
              <a:rPr lang="en-US" sz="1200" baseline="30000" dirty="0">
                <a:latin typeface="Century Gothic" panose="020B0502020202020204" pitchFamily="34" charset="0"/>
              </a:rPr>
              <a:t>th</a:t>
            </a:r>
            <a:r>
              <a:rPr lang="en-US" sz="1200" dirty="0">
                <a:latin typeface="Century Gothic" panose="020B0502020202020204" pitchFamily="34" charset="0"/>
              </a:rPr>
              <a:t> October – Year 4 class assembly</a:t>
            </a:r>
          </a:p>
          <a:p>
            <a:endParaRPr lang="en-US" sz="1200" dirty="0">
              <a:latin typeface="Century Gothic" panose="020B0502020202020204" pitchFamily="34" charset="0"/>
            </a:endParaRPr>
          </a:p>
        </p:txBody>
      </p:sp>
      <p:sp>
        <p:nvSpPr>
          <p:cNvPr id="10" name="TextBox 9">
            <a:extLst>
              <a:ext uri="{FF2B5EF4-FFF2-40B4-BE49-F238E27FC236}">
                <a16:creationId xmlns:a16="http://schemas.microsoft.com/office/drawing/2014/main" id="{7ED77B7F-2E2A-7DBA-1A14-555DE91D0159}"/>
              </a:ext>
            </a:extLst>
          </p:cNvPr>
          <p:cNvSpPr txBox="1"/>
          <p:nvPr/>
        </p:nvSpPr>
        <p:spPr>
          <a:xfrm>
            <a:off x="269502" y="1626138"/>
            <a:ext cx="6318996" cy="646331"/>
          </a:xfrm>
          <a:prstGeom prst="rect">
            <a:avLst/>
          </a:prstGeom>
          <a:noFill/>
        </p:spPr>
        <p:txBody>
          <a:bodyPr wrap="square" rtlCol="0">
            <a:spAutoFit/>
          </a:bodyPr>
          <a:lstStyle/>
          <a:p>
            <a:pPr algn="just"/>
            <a:r>
              <a:rPr lang="en-GB" sz="1200" dirty="0">
                <a:effectLst/>
                <a:latin typeface="Century Gothic" panose="020B0502020202020204" pitchFamily="34" charset="0"/>
                <a:ea typeface="Calibri" panose="020F0502020204030204" pitchFamily="34" charset="0"/>
                <a:cs typeface="Times New Roman" panose="02020603050405020304" pitchFamily="18" charset="0"/>
              </a:rPr>
              <a:t>Welcome to school Year 4, I hope you all had a restful summer break, and are all ready and raring to go for the year ahead. Thank you for all welcoming me</a:t>
            </a:r>
            <a:r>
              <a:rPr lang="en-US" sz="1200" dirty="0">
                <a:effectLst/>
                <a:latin typeface="Century Gothic" panose="020B0502020202020204" pitchFamily="34" charset="0"/>
                <a:ea typeface="Calibri" panose="020F0502020204030204" pitchFamily="34" charset="0"/>
                <a:cs typeface="Times New Roman" panose="02020603050405020304" pitchFamily="18" charset="0"/>
              </a:rPr>
              <a:t> with open arms. I look forward to this term together.</a:t>
            </a:r>
            <a:endParaRPr lang="en-GB" sz="12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1" name="TextBox 10">
            <a:extLst>
              <a:ext uri="{FF2B5EF4-FFF2-40B4-BE49-F238E27FC236}">
                <a16:creationId xmlns:a16="http://schemas.microsoft.com/office/drawing/2014/main" id="{BF7FAAC3-8EBF-E3A4-1E47-6BAC37869ABA}"/>
              </a:ext>
            </a:extLst>
          </p:cNvPr>
          <p:cNvSpPr txBox="1"/>
          <p:nvPr/>
        </p:nvSpPr>
        <p:spPr>
          <a:xfrm>
            <a:off x="197856" y="4029455"/>
            <a:ext cx="6453037" cy="4893647"/>
          </a:xfrm>
          <a:prstGeom prst="rect">
            <a:avLst/>
          </a:prstGeom>
          <a:noFill/>
          <a:ln>
            <a:solidFill>
              <a:schemeClr val="tx1"/>
            </a:solidFill>
          </a:ln>
        </p:spPr>
        <p:txBody>
          <a:bodyPr wrap="square" rtlCol="0">
            <a:spAutoFit/>
          </a:bodyPr>
          <a:lstStyle/>
          <a:p>
            <a:pPr algn="ctr"/>
            <a:r>
              <a:rPr lang="en-US" sz="2400" u="sng" dirty="0">
                <a:latin typeface="Dreaming Outloud Script Pro" panose="03050502040304050704" pitchFamily="66" charset="77"/>
                <a:ea typeface="HELLOESLISCRIPT" panose="03000603000000000000" pitchFamily="49" charset="0"/>
                <a:cs typeface="Dreaming Outloud Script Pro" panose="03050502040304050704" pitchFamily="66" charset="77"/>
              </a:rPr>
              <a:t>Our learning!</a:t>
            </a:r>
          </a:p>
          <a:p>
            <a:pPr algn="just"/>
            <a:r>
              <a:rPr lang="en-US" sz="1200" b="1" dirty="0">
                <a:latin typeface="Century Gothic" panose="020B0502020202020204" pitchFamily="34" charset="0"/>
                <a:cs typeface="Dreaming Outloud Script Pro" panose="03050502040304050704" pitchFamily="66" charset="77"/>
              </a:rPr>
              <a:t>English: </a:t>
            </a:r>
            <a:r>
              <a:rPr lang="en-GB" sz="1200" dirty="0">
                <a:effectLst/>
                <a:latin typeface="Century Gothic" panose="020B0502020202020204" pitchFamily="34" charset="0"/>
                <a:ea typeface="Calibri" panose="020F0502020204030204" pitchFamily="34" charset="0"/>
                <a:cs typeface="Times New Roman" panose="02020603050405020304" pitchFamily="18" charset="0"/>
              </a:rPr>
              <a:t>In English this term, we will be writing a range of genres using ‘</a:t>
            </a:r>
            <a:r>
              <a:rPr lang="en-GB" sz="1200" dirty="0">
                <a:latin typeface="Century Gothic" panose="020B0502020202020204" pitchFamily="34" charset="0"/>
                <a:ea typeface="Calibri" panose="020F0502020204030204" pitchFamily="34" charset="0"/>
                <a:cs typeface="Times New Roman" panose="02020603050405020304" pitchFamily="18" charset="0"/>
              </a:rPr>
              <a:t>Arthur and Golden Rope </a:t>
            </a:r>
            <a:r>
              <a:rPr lang="en-GB" sz="1200" dirty="0">
                <a:effectLst/>
                <a:latin typeface="Century Gothic" panose="020B0502020202020204" pitchFamily="34" charset="0"/>
                <a:ea typeface="Calibri" panose="020F0502020204030204" pitchFamily="34" charset="0"/>
                <a:cs typeface="Times New Roman" panose="02020603050405020304" pitchFamily="18" charset="0"/>
              </a:rPr>
              <a:t>’ and ‘The King Who Banned the Dark’ During these units, we will have many opportunities for discussion and vocabulary building, before revising sentence constructions – the building blocks of writing.</a:t>
            </a:r>
            <a:endParaRPr lang="en-US" sz="1200" b="1" dirty="0">
              <a:latin typeface="Century Gothic" panose="020B0502020202020204" pitchFamily="34" charset="0"/>
              <a:cs typeface="Dreaming Outloud Script Pro" panose="03050502040304050704" pitchFamily="66" charset="77"/>
            </a:endParaRPr>
          </a:p>
          <a:p>
            <a:pPr algn="just"/>
            <a:r>
              <a:rPr lang="en-US" sz="1200" b="1" dirty="0" err="1">
                <a:latin typeface="Century Gothic" panose="020B0502020202020204" pitchFamily="34" charset="0"/>
                <a:cs typeface="Dreaming Outloud Script Pro" panose="03050502040304050704" pitchFamily="66" charset="77"/>
              </a:rPr>
              <a:t>Maths</a:t>
            </a:r>
            <a:r>
              <a:rPr lang="en-US" sz="1200" dirty="0">
                <a:latin typeface="Century Gothic" panose="020B0502020202020204" pitchFamily="34" charset="0"/>
                <a:cs typeface="Dreaming Outloud Script Pro" panose="03050502040304050704" pitchFamily="66" charset="77"/>
              </a:rPr>
              <a:t>: We will be focusing on different mathematical concepts such as; </a:t>
            </a:r>
            <a:r>
              <a:rPr lang="en-GB" sz="1200" dirty="0">
                <a:effectLst/>
                <a:latin typeface="Century Gothic" panose="020B0502020202020204" pitchFamily="34" charset="0"/>
                <a:ea typeface="Calibri" panose="020F0502020204030204" pitchFamily="34" charset="0"/>
                <a:cs typeface="Times New Roman" panose="02020603050405020304" pitchFamily="18" charset="0"/>
              </a:rPr>
              <a:t>exploring and securing our knowledge of place value up to 1,000, securing and revising out knowledge of mental and formal addition and subtraction, factor pairs, integer scaling and correspondence problems, and times tables up to 12 x 12.</a:t>
            </a:r>
          </a:p>
          <a:p>
            <a:pPr algn="just"/>
            <a:r>
              <a:rPr lang="en-US" sz="1200" b="1" dirty="0">
                <a:latin typeface="Century Gothic" panose="020B0502020202020204" pitchFamily="34" charset="0"/>
                <a:cs typeface="Dreaming Outloud Script Pro" panose="03050502040304050704" pitchFamily="66" charset="77"/>
              </a:rPr>
              <a:t>Guided</a:t>
            </a:r>
            <a:r>
              <a:rPr lang="en-US" sz="1200" dirty="0">
                <a:latin typeface="Century Gothic" panose="020B0502020202020204" pitchFamily="34" charset="0"/>
                <a:cs typeface="Dreaming Outloud Script Pro" panose="03050502040304050704" pitchFamily="66" charset="77"/>
              </a:rPr>
              <a:t> </a:t>
            </a:r>
            <a:r>
              <a:rPr lang="en-US" sz="1200" b="1" dirty="0">
                <a:latin typeface="Century Gothic" panose="020B0502020202020204" pitchFamily="34" charset="0"/>
                <a:cs typeface="Dreaming Outloud Script Pro" panose="03050502040304050704" pitchFamily="66" charset="77"/>
              </a:rPr>
              <a:t>Reading</a:t>
            </a:r>
            <a:r>
              <a:rPr lang="en-US" sz="1200" dirty="0">
                <a:latin typeface="Century Gothic" panose="020B0502020202020204" pitchFamily="34" charset="0"/>
                <a:cs typeface="Dreaming Outloud Script Pro" panose="03050502040304050704" pitchFamily="66" charset="77"/>
              </a:rPr>
              <a:t>: </a:t>
            </a:r>
            <a:r>
              <a:rPr lang="en-GB" sz="1200" dirty="0">
                <a:effectLst/>
                <a:latin typeface="Century Gothic" panose="020B0502020202020204" pitchFamily="34" charset="0"/>
                <a:ea typeface="Calibri" panose="020F0502020204030204" pitchFamily="34" charset="0"/>
                <a:cs typeface="Times New Roman" panose="02020603050405020304" pitchFamily="18" charset="0"/>
              </a:rPr>
              <a:t>We will be enhancing our skills in vocabulary inferencing, predicting, explaining, retrieval, summarising using extracts from a variety of texts. </a:t>
            </a:r>
            <a:endParaRPr lang="en-US" sz="1200" dirty="0">
              <a:latin typeface="Century Gothic" panose="020B0502020202020204" pitchFamily="34" charset="0"/>
              <a:cs typeface="Dreaming Outloud Script Pro" panose="03050502040304050704" pitchFamily="66" charset="77"/>
            </a:endParaRPr>
          </a:p>
          <a:p>
            <a:pPr algn="just"/>
            <a:r>
              <a:rPr lang="en-US" sz="1200" b="1" dirty="0">
                <a:latin typeface="Century Gothic" panose="020B0502020202020204" pitchFamily="34" charset="0"/>
                <a:cs typeface="Dreaming Outloud Script Pro" panose="03050502040304050704" pitchFamily="66" charset="77"/>
              </a:rPr>
              <a:t>Science</a:t>
            </a:r>
            <a:r>
              <a:rPr lang="en-US" sz="1200" dirty="0">
                <a:latin typeface="Century Gothic" panose="020B0502020202020204" pitchFamily="34" charset="0"/>
                <a:cs typeface="Dreaming Outloud Script Pro" panose="03050502040304050704" pitchFamily="66" charset="77"/>
              </a:rPr>
              <a:t>: This term we will be exploring Sound.  We will be learning what sound is, how it is made, how it travels and creating different ourselves.</a:t>
            </a:r>
          </a:p>
          <a:p>
            <a:pPr algn="just"/>
            <a:r>
              <a:rPr lang="en-US" sz="1200" b="1" dirty="0">
                <a:latin typeface="Century Gothic" panose="020B0502020202020204" pitchFamily="34" charset="0"/>
                <a:cs typeface="Dreaming Outloud Script Pro" panose="03050502040304050704" pitchFamily="66" charset="77"/>
              </a:rPr>
              <a:t>History</a:t>
            </a:r>
            <a:r>
              <a:rPr lang="en-US" sz="1200" dirty="0">
                <a:latin typeface="Century Gothic" panose="020B0502020202020204" pitchFamily="34" charset="0"/>
                <a:cs typeface="Dreaming Outloud Script Pro" panose="03050502040304050704" pitchFamily="66" charset="77"/>
              </a:rPr>
              <a:t>: Our historical study will focus on ‘Ancient Egypt’.</a:t>
            </a:r>
          </a:p>
          <a:p>
            <a:pPr algn="just"/>
            <a:r>
              <a:rPr lang="en-US" sz="1200" b="1" dirty="0">
                <a:latin typeface="Century Gothic" panose="020B0502020202020204" pitchFamily="34" charset="0"/>
                <a:cs typeface="Dreaming Outloud Script Pro" panose="03050502040304050704" pitchFamily="66" charset="77"/>
              </a:rPr>
              <a:t>Geography</a:t>
            </a:r>
            <a:r>
              <a:rPr lang="en-US" sz="1200" dirty="0">
                <a:latin typeface="Century Gothic" panose="020B0502020202020204" pitchFamily="34" charset="0"/>
                <a:cs typeface="Dreaming Outloud Script Pro" panose="03050502040304050704" pitchFamily="66" charset="77"/>
              </a:rPr>
              <a:t>: Rivers and the water cycle</a:t>
            </a:r>
          </a:p>
          <a:p>
            <a:pPr algn="just"/>
            <a:r>
              <a:rPr lang="en-US" sz="1200" b="1" dirty="0">
                <a:latin typeface="Century Gothic" panose="020B0502020202020204" pitchFamily="34" charset="0"/>
                <a:cs typeface="Dreaming Outloud Script Pro" panose="03050502040304050704" pitchFamily="66" charset="77"/>
              </a:rPr>
              <a:t>Computing</a:t>
            </a:r>
            <a:r>
              <a:rPr lang="en-US" sz="1200" dirty="0">
                <a:latin typeface="Century Gothic" panose="020B0502020202020204" pitchFamily="34" charset="0"/>
                <a:cs typeface="Dreaming Outloud Script Pro" panose="03050502040304050704" pitchFamily="66" charset="77"/>
              </a:rPr>
              <a:t>: We will be coding, learning about online safety and spreadsheets.</a:t>
            </a:r>
          </a:p>
          <a:p>
            <a:pPr algn="just"/>
            <a:r>
              <a:rPr lang="en-US" sz="1200" b="1" dirty="0">
                <a:latin typeface="Century Gothic" panose="020B0502020202020204" pitchFamily="34" charset="0"/>
                <a:cs typeface="Dreaming Outloud Script Pro" panose="03050502040304050704" pitchFamily="66" charset="77"/>
              </a:rPr>
              <a:t>ART</a:t>
            </a:r>
            <a:r>
              <a:rPr lang="en-US" sz="1200" dirty="0">
                <a:latin typeface="Century Gothic" panose="020B0502020202020204" pitchFamily="34" charset="0"/>
                <a:cs typeface="Dreaming Outloud Script Pro" panose="03050502040304050704" pitchFamily="66" charset="77"/>
              </a:rPr>
              <a:t>: Drawing: looking at how different artistic.</a:t>
            </a:r>
          </a:p>
          <a:p>
            <a:pPr algn="just"/>
            <a:r>
              <a:rPr lang="en-US" sz="1200" b="1" dirty="0">
                <a:latin typeface="Century Gothic" panose="020B0502020202020204" pitchFamily="34" charset="0"/>
                <a:cs typeface="Dreaming Outloud Script Pro" panose="03050502040304050704" pitchFamily="66" charset="77"/>
              </a:rPr>
              <a:t>DT</a:t>
            </a:r>
            <a:r>
              <a:rPr lang="en-US" sz="1200" dirty="0">
                <a:latin typeface="Century Gothic" panose="020B0502020202020204" pitchFamily="34" charset="0"/>
                <a:cs typeface="Dreaming Outloud Script Pro" panose="03050502040304050704" pitchFamily="66" charset="77"/>
              </a:rPr>
              <a:t>: Shell structures</a:t>
            </a:r>
          </a:p>
          <a:p>
            <a:pPr algn="just"/>
            <a:r>
              <a:rPr lang="en-US" sz="1200" b="1" dirty="0">
                <a:latin typeface="Century Gothic" panose="020B0502020202020204" pitchFamily="34" charset="0"/>
                <a:cs typeface="Dreaming Outloud Script Pro" panose="03050502040304050704" pitchFamily="66" charset="77"/>
              </a:rPr>
              <a:t>PE</a:t>
            </a:r>
            <a:r>
              <a:rPr lang="en-US" sz="1200" dirty="0">
                <a:latin typeface="Century Gothic" panose="020B0502020202020204" pitchFamily="34" charset="0"/>
                <a:cs typeface="Dreaming Outloud Script Pro" panose="03050502040304050704" pitchFamily="66" charset="77"/>
              </a:rPr>
              <a:t>: Rugby, Hockey and Gymnastics</a:t>
            </a:r>
          </a:p>
          <a:p>
            <a:pPr algn="just"/>
            <a:r>
              <a:rPr lang="en-US" sz="1200" b="1" dirty="0">
                <a:latin typeface="Century Gothic" panose="020B0502020202020204" pitchFamily="34" charset="0"/>
                <a:cs typeface="Dreaming Outloud Script Pro" panose="03050502040304050704" pitchFamily="66" charset="77"/>
              </a:rPr>
              <a:t>French</a:t>
            </a:r>
            <a:r>
              <a:rPr lang="en-US" sz="1200" dirty="0">
                <a:latin typeface="Century Gothic" panose="020B0502020202020204" pitchFamily="34" charset="0"/>
                <a:cs typeface="Dreaming Outloud Script Pro" panose="03050502040304050704" pitchFamily="66" charset="77"/>
              </a:rPr>
              <a:t>: ‘Seasons’ and ‘Ice creams’</a:t>
            </a:r>
          </a:p>
          <a:p>
            <a:pPr algn="just"/>
            <a:r>
              <a:rPr lang="en-US" sz="1200" b="1" dirty="0">
                <a:latin typeface="Century Gothic" panose="020B0502020202020204" pitchFamily="34" charset="0"/>
                <a:cs typeface="Dreaming Outloud Script Pro" panose="03050502040304050704" pitchFamily="66" charset="77"/>
              </a:rPr>
              <a:t>Music</a:t>
            </a:r>
            <a:r>
              <a:rPr lang="en-US" sz="1200" dirty="0">
                <a:latin typeface="Century Gothic" panose="020B0502020202020204" pitchFamily="34" charset="0"/>
                <a:cs typeface="Dreaming Outloud Script Pro" panose="03050502040304050704" pitchFamily="66" charset="77"/>
              </a:rPr>
              <a:t>: Mamma Mia and Glockenspiel</a:t>
            </a:r>
          </a:p>
          <a:p>
            <a:pPr algn="just"/>
            <a:r>
              <a:rPr lang="en-US" sz="1200" b="1" dirty="0">
                <a:latin typeface="Century Gothic" panose="020B0502020202020204" pitchFamily="34" charset="0"/>
                <a:cs typeface="Dreaming Outloud Script Pro" panose="03050502040304050704" pitchFamily="66" charset="77"/>
              </a:rPr>
              <a:t>RE</a:t>
            </a:r>
            <a:r>
              <a:rPr lang="en-US" sz="1200" dirty="0">
                <a:latin typeface="Century Gothic" panose="020B0502020202020204" pitchFamily="34" charset="0"/>
                <a:cs typeface="Dreaming Outloud Script Pro" panose="03050502040304050704" pitchFamily="66" charset="77"/>
              </a:rPr>
              <a:t>: </a:t>
            </a:r>
            <a:r>
              <a:rPr lang="en-GB" sz="1200" dirty="0">
                <a:effectLst/>
                <a:latin typeface="Century Gothic" panose="020B0502020202020204" pitchFamily="34" charset="0"/>
                <a:ea typeface="Calibri" panose="020F0502020204030204" pitchFamily="34" charset="0"/>
                <a:cs typeface="Times New Roman" panose="02020603050405020304" pitchFamily="18" charset="0"/>
              </a:rPr>
              <a:t>We continue to learn all about Festivals, Pilgrimages and traditions, symbols and Trinity focusing on Christianity and Sikhism.</a:t>
            </a:r>
            <a:endParaRPr lang="en-GB" sz="1200" dirty="0">
              <a:latin typeface="Century Gothic" panose="020B0502020202020204" pitchFamily="34" charset="0"/>
              <a:ea typeface="Calibri" panose="020F0502020204030204" pitchFamily="34" charset="0"/>
              <a:cs typeface="Times New Roman" panose="02020603050405020304" pitchFamily="18" charset="0"/>
            </a:endParaRPr>
          </a:p>
          <a:p>
            <a:pPr algn="just"/>
            <a:r>
              <a:rPr lang="en-US" sz="1200" b="1" dirty="0">
                <a:latin typeface="Century Gothic" panose="020B0502020202020204" pitchFamily="34" charset="0"/>
                <a:cs typeface="Dreaming Outloud Script Pro" panose="03050502040304050704" pitchFamily="66" charset="77"/>
              </a:rPr>
              <a:t>PSHE</a:t>
            </a:r>
            <a:r>
              <a:rPr lang="en-US" sz="1200" dirty="0">
                <a:latin typeface="Century Gothic" panose="020B0502020202020204" pitchFamily="34" charset="0"/>
                <a:cs typeface="Dreaming Outloud Script Pro" panose="03050502040304050704" pitchFamily="66" charset="77"/>
              </a:rPr>
              <a:t>: In Jigsaw PSHE we will be looking at the ‘Being me in the world’ and ‘Celebrating differences’ units.</a:t>
            </a:r>
          </a:p>
        </p:txBody>
      </p:sp>
      <p:sp>
        <p:nvSpPr>
          <p:cNvPr id="12" name="TextBox 11">
            <a:extLst>
              <a:ext uri="{FF2B5EF4-FFF2-40B4-BE49-F238E27FC236}">
                <a16:creationId xmlns:a16="http://schemas.microsoft.com/office/drawing/2014/main" id="{D2448A3D-CD8F-2801-C0D7-6D8CDE095178}"/>
              </a:ext>
            </a:extLst>
          </p:cNvPr>
          <p:cNvSpPr txBox="1"/>
          <p:nvPr/>
        </p:nvSpPr>
        <p:spPr>
          <a:xfrm>
            <a:off x="3482747" y="2281674"/>
            <a:ext cx="3168145" cy="1661993"/>
          </a:xfrm>
          <a:prstGeom prst="rect">
            <a:avLst/>
          </a:prstGeom>
          <a:noFill/>
          <a:ln>
            <a:solidFill>
              <a:schemeClr val="tx1"/>
            </a:solidFill>
          </a:ln>
        </p:spPr>
        <p:txBody>
          <a:bodyPr wrap="square" rtlCol="0">
            <a:spAutoFit/>
          </a:bodyPr>
          <a:lstStyle/>
          <a:p>
            <a:r>
              <a:rPr lang="en-US" u="sng" dirty="0">
                <a:latin typeface="Dreaming Outloud Script Pro" panose="020F0502020204030204" pitchFamily="34" charset="0"/>
                <a:ea typeface="Brush Script MT" panose="03060802040406070304" pitchFamily="66" charset="-122"/>
                <a:cs typeface="Dreaming Outloud Script Pro" panose="020F0502020204030204" pitchFamily="34" charset="0"/>
              </a:rPr>
              <a:t>Key information</a:t>
            </a:r>
          </a:p>
          <a:p>
            <a:pPr marL="285750" indent="-285750">
              <a:buFontTx/>
              <a:buChar char="-"/>
            </a:pPr>
            <a:r>
              <a:rPr lang="en-US" sz="1200" dirty="0">
                <a:latin typeface="Century Gothic" panose="020B0502020202020204" pitchFamily="34" charset="0"/>
                <a:ea typeface="Brush Script MT" panose="03060802040406070304" pitchFamily="66" charset="-122"/>
                <a:cs typeface="Dreaming Outloud Script Pro" panose="020F0502020204030204" pitchFamily="34" charset="0"/>
              </a:rPr>
              <a:t>Please remember to read with your child at least 4 days a week and sign their reading record.</a:t>
            </a:r>
          </a:p>
          <a:p>
            <a:pPr marL="285750" indent="-285750">
              <a:buFontTx/>
              <a:buChar char="-"/>
            </a:pPr>
            <a:r>
              <a:rPr lang="en-US" sz="1200" dirty="0">
                <a:latin typeface="Century Gothic" panose="020B0502020202020204" pitchFamily="34" charset="0"/>
                <a:ea typeface="Brush Script MT" panose="03060802040406070304" pitchFamily="66" charset="-122"/>
                <a:cs typeface="Dreaming Outloud Script Pro" panose="020F0502020204030204" pitchFamily="34" charset="0"/>
              </a:rPr>
              <a:t>Spelling tests are every Friday.</a:t>
            </a:r>
          </a:p>
          <a:p>
            <a:pPr marL="285750" indent="-285750">
              <a:buFontTx/>
              <a:buChar char="-"/>
            </a:pPr>
            <a:r>
              <a:rPr lang="en-US" sz="1200" dirty="0">
                <a:latin typeface="Century Gothic" panose="020B0502020202020204" pitchFamily="34" charset="0"/>
                <a:ea typeface="Brush Script MT" panose="03060802040406070304" pitchFamily="66" charset="-122"/>
                <a:cs typeface="Dreaming Outloud Script Pro" panose="020F0502020204030204" pitchFamily="34" charset="0"/>
              </a:rPr>
              <a:t>New spelling lists given on Friday.</a:t>
            </a:r>
          </a:p>
          <a:p>
            <a:pPr marL="285750" indent="-285750">
              <a:buFontTx/>
              <a:buChar char="-"/>
            </a:pPr>
            <a:r>
              <a:rPr lang="en-US" sz="1200" dirty="0">
                <a:latin typeface="Century Gothic" panose="020B0502020202020204" pitchFamily="34" charset="0"/>
                <a:ea typeface="Brush Script MT" panose="03060802040406070304" pitchFamily="66" charset="-122"/>
                <a:cs typeface="Dreaming Outloud Script Pro" panose="020F0502020204030204" pitchFamily="34" charset="0"/>
              </a:rPr>
              <a:t>Times tables homework due given Friday and due the following Friday.</a:t>
            </a:r>
          </a:p>
        </p:txBody>
      </p:sp>
      <p:sp>
        <p:nvSpPr>
          <p:cNvPr id="2" name="TextBox 1">
            <a:extLst>
              <a:ext uri="{FF2B5EF4-FFF2-40B4-BE49-F238E27FC236}">
                <a16:creationId xmlns:a16="http://schemas.microsoft.com/office/drawing/2014/main" id="{D6798C8B-EFE9-CE83-81CA-F7F175BB8D95}"/>
              </a:ext>
            </a:extLst>
          </p:cNvPr>
          <p:cNvSpPr txBox="1"/>
          <p:nvPr/>
        </p:nvSpPr>
        <p:spPr>
          <a:xfrm>
            <a:off x="0" y="8947486"/>
            <a:ext cx="6858000" cy="975267"/>
          </a:xfrm>
          <a:prstGeom prst="rect">
            <a:avLst/>
          </a:prstGeom>
          <a:noFill/>
        </p:spPr>
        <p:txBody>
          <a:bodyPr wrap="square" rtlCol="0">
            <a:spAutoFit/>
          </a:bodyPr>
          <a:lstStyle/>
          <a:p>
            <a:pPr algn="ctr">
              <a:lnSpc>
                <a:spcPct val="107000"/>
              </a:lnSpc>
              <a:spcAft>
                <a:spcPts val="800"/>
              </a:spcAft>
            </a:pPr>
            <a:r>
              <a:rPr lang="en-GB" sz="1200" dirty="0">
                <a:effectLst/>
                <a:latin typeface="Century Gothic" panose="020B0502020202020204" pitchFamily="34" charset="0"/>
                <a:ea typeface="Calibri" panose="020F0502020204030204" pitchFamily="34" charset="0"/>
                <a:cs typeface="Times New Roman" panose="02020603050405020304" pitchFamily="18" charset="0"/>
              </a:rPr>
              <a:t>As the term progresses, I will send further information. I am looking forward to all the many activities and events that make Year 4 special and working with you, for your child. Please do get in touch if you have questions or concerns. </a:t>
            </a:r>
          </a:p>
          <a:p>
            <a:pPr algn="ctr">
              <a:lnSpc>
                <a:spcPct val="107000"/>
              </a:lnSpc>
              <a:spcAft>
                <a:spcPts val="800"/>
              </a:spcAft>
            </a:pPr>
            <a:r>
              <a:rPr lang="en-GB" sz="1200" dirty="0">
                <a:effectLst/>
                <a:latin typeface="Century Gothic" panose="020B0502020202020204" pitchFamily="34" charset="0"/>
                <a:ea typeface="Calibri" panose="020F0502020204030204" pitchFamily="34" charset="0"/>
                <a:cs typeface="Times New Roman" panose="02020603050405020304" pitchFamily="18" charset="0"/>
              </a:rPr>
              <a:t>Miss John and the Year 4 Team</a:t>
            </a:r>
            <a:endParaRPr lang="en-US" dirty="0"/>
          </a:p>
        </p:txBody>
      </p:sp>
    </p:spTree>
    <p:extLst>
      <p:ext uri="{BB962C8B-B14F-4D97-AF65-F5344CB8AC3E}">
        <p14:creationId xmlns:p14="http://schemas.microsoft.com/office/powerpoint/2010/main" val="312157915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852</TotalTime>
  <Words>491</Words>
  <Application>Microsoft Office PowerPoint</Application>
  <PresentationFormat>A4 Paper (210x297 mm)</PresentationFormat>
  <Paragraphs>33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Century Gothic</vt:lpstr>
      <vt:lpstr>Dreaming Outloud Script Pro</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Katie John</dc:creator>
  <cp:lastModifiedBy>Katie John</cp:lastModifiedBy>
  <cp:revision>11</cp:revision>
  <cp:lastPrinted>2023-09-08T11:46:56Z</cp:lastPrinted>
  <dcterms:created xsi:type="dcterms:W3CDTF">2023-04-27T19:24:44Z</dcterms:created>
  <dcterms:modified xsi:type="dcterms:W3CDTF">2023-09-18T14:44:32Z</dcterms:modified>
</cp:coreProperties>
</file>