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87"/>
  </p:normalViewPr>
  <p:slideViewPr>
    <p:cSldViewPr snapToGrid="0">
      <p:cViewPr varScale="1">
        <p:scale>
          <a:sx n="79" d="100"/>
          <a:sy n="79" d="100"/>
        </p:scale>
        <p:origin x="308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F664E11B-F4F0-AB44-8CB8-2289AFFC81D3}" type="datetimeFigureOut">
              <a:rPr lang="en-US" smtClean="0"/>
              <a:t>5/9/2024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2E2EF-A7FA-C543-8383-54DB8B433F77}" type="slidenum">
              <a:rPr lang="en-US" smtClean="0"/>
              <a:t>‹#›</a:t>
            </a:fld>
            <a:endParaRPr lang="en-US"/>
          </a:p>
        </p:txBody>
      </p:sp>
    </p:spTree>
    <p:extLst>
      <p:ext uri="{BB962C8B-B14F-4D97-AF65-F5344CB8AC3E}">
        <p14:creationId xmlns:p14="http://schemas.microsoft.com/office/powerpoint/2010/main" val="2758270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664E11B-F4F0-AB44-8CB8-2289AFFC81D3}" type="datetimeFigureOut">
              <a:rPr lang="en-US" smtClean="0"/>
              <a:t>5/9/2024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2E2EF-A7FA-C543-8383-54DB8B433F77}" type="slidenum">
              <a:rPr lang="en-US" smtClean="0"/>
              <a:t>‹#›</a:t>
            </a:fld>
            <a:endParaRPr lang="en-US"/>
          </a:p>
        </p:txBody>
      </p:sp>
    </p:spTree>
    <p:extLst>
      <p:ext uri="{BB962C8B-B14F-4D97-AF65-F5344CB8AC3E}">
        <p14:creationId xmlns:p14="http://schemas.microsoft.com/office/powerpoint/2010/main" val="348958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664E11B-F4F0-AB44-8CB8-2289AFFC81D3}" type="datetimeFigureOut">
              <a:rPr lang="en-US" smtClean="0"/>
              <a:t>5/9/2024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2E2EF-A7FA-C543-8383-54DB8B433F77}" type="slidenum">
              <a:rPr lang="en-US" smtClean="0"/>
              <a:t>‹#›</a:t>
            </a:fld>
            <a:endParaRPr lang="en-US"/>
          </a:p>
        </p:txBody>
      </p:sp>
    </p:spTree>
    <p:extLst>
      <p:ext uri="{BB962C8B-B14F-4D97-AF65-F5344CB8AC3E}">
        <p14:creationId xmlns:p14="http://schemas.microsoft.com/office/powerpoint/2010/main" val="2395568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664E11B-F4F0-AB44-8CB8-2289AFFC81D3}" type="datetimeFigureOut">
              <a:rPr lang="en-US" smtClean="0"/>
              <a:t>5/9/2024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2E2EF-A7FA-C543-8383-54DB8B433F77}" type="slidenum">
              <a:rPr lang="en-US" smtClean="0"/>
              <a:t>‹#›</a:t>
            </a:fld>
            <a:endParaRPr lang="en-US"/>
          </a:p>
        </p:txBody>
      </p:sp>
    </p:spTree>
    <p:extLst>
      <p:ext uri="{BB962C8B-B14F-4D97-AF65-F5344CB8AC3E}">
        <p14:creationId xmlns:p14="http://schemas.microsoft.com/office/powerpoint/2010/main" val="1395461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F664E11B-F4F0-AB44-8CB8-2289AFFC81D3}" type="datetimeFigureOut">
              <a:rPr lang="en-US" smtClean="0"/>
              <a:t>5/9/2024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2E2EF-A7FA-C543-8383-54DB8B433F77}" type="slidenum">
              <a:rPr lang="en-US" smtClean="0"/>
              <a:t>‹#›</a:t>
            </a:fld>
            <a:endParaRPr lang="en-US"/>
          </a:p>
        </p:txBody>
      </p:sp>
    </p:spTree>
    <p:extLst>
      <p:ext uri="{BB962C8B-B14F-4D97-AF65-F5344CB8AC3E}">
        <p14:creationId xmlns:p14="http://schemas.microsoft.com/office/powerpoint/2010/main" val="86087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F664E11B-F4F0-AB44-8CB8-2289AFFC81D3}" type="datetimeFigureOut">
              <a:rPr lang="en-US" smtClean="0"/>
              <a:t>5/9/2024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72E2EF-A7FA-C543-8383-54DB8B433F77}" type="slidenum">
              <a:rPr lang="en-US" smtClean="0"/>
              <a:t>‹#›</a:t>
            </a:fld>
            <a:endParaRPr lang="en-US"/>
          </a:p>
        </p:txBody>
      </p:sp>
    </p:spTree>
    <p:extLst>
      <p:ext uri="{BB962C8B-B14F-4D97-AF65-F5344CB8AC3E}">
        <p14:creationId xmlns:p14="http://schemas.microsoft.com/office/powerpoint/2010/main" val="1920879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F664E11B-F4F0-AB44-8CB8-2289AFFC81D3}" type="datetimeFigureOut">
              <a:rPr lang="en-US" smtClean="0"/>
              <a:t>5/9/2024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72E2EF-A7FA-C543-8383-54DB8B433F77}" type="slidenum">
              <a:rPr lang="en-US" smtClean="0"/>
              <a:t>‹#›</a:t>
            </a:fld>
            <a:endParaRPr lang="en-US"/>
          </a:p>
        </p:txBody>
      </p:sp>
    </p:spTree>
    <p:extLst>
      <p:ext uri="{BB962C8B-B14F-4D97-AF65-F5344CB8AC3E}">
        <p14:creationId xmlns:p14="http://schemas.microsoft.com/office/powerpoint/2010/main" val="690054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F664E11B-F4F0-AB44-8CB8-2289AFFC81D3}" type="datetimeFigureOut">
              <a:rPr lang="en-US" smtClean="0"/>
              <a:t>5/9/2024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72E2EF-A7FA-C543-8383-54DB8B433F77}" type="slidenum">
              <a:rPr lang="en-US" smtClean="0"/>
              <a:t>‹#›</a:t>
            </a:fld>
            <a:endParaRPr lang="en-US"/>
          </a:p>
        </p:txBody>
      </p:sp>
    </p:spTree>
    <p:extLst>
      <p:ext uri="{BB962C8B-B14F-4D97-AF65-F5344CB8AC3E}">
        <p14:creationId xmlns:p14="http://schemas.microsoft.com/office/powerpoint/2010/main" val="301725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64E11B-F4F0-AB44-8CB8-2289AFFC81D3}" type="datetimeFigureOut">
              <a:rPr lang="en-US" smtClean="0"/>
              <a:t>5/9/2024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72E2EF-A7FA-C543-8383-54DB8B433F77}" type="slidenum">
              <a:rPr lang="en-US" smtClean="0"/>
              <a:t>‹#›</a:t>
            </a:fld>
            <a:endParaRPr lang="en-US"/>
          </a:p>
        </p:txBody>
      </p:sp>
    </p:spTree>
    <p:extLst>
      <p:ext uri="{BB962C8B-B14F-4D97-AF65-F5344CB8AC3E}">
        <p14:creationId xmlns:p14="http://schemas.microsoft.com/office/powerpoint/2010/main" val="2340112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F664E11B-F4F0-AB44-8CB8-2289AFFC81D3}" type="datetimeFigureOut">
              <a:rPr lang="en-US" smtClean="0"/>
              <a:t>5/9/2024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72E2EF-A7FA-C543-8383-54DB8B433F77}" type="slidenum">
              <a:rPr lang="en-US" smtClean="0"/>
              <a:t>‹#›</a:t>
            </a:fld>
            <a:endParaRPr lang="en-US"/>
          </a:p>
        </p:txBody>
      </p:sp>
    </p:spTree>
    <p:extLst>
      <p:ext uri="{BB962C8B-B14F-4D97-AF65-F5344CB8AC3E}">
        <p14:creationId xmlns:p14="http://schemas.microsoft.com/office/powerpoint/2010/main" val="866453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F664E11B-F4F0-AB44-8CB8-2289AFFC81D3}" type="datetimeFigureOut">
              <a:rPr lang="en-US" smtClean="0"/>
              <a:t>5/9/2024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72E2EF-A7FA-C543-8383-54DB8B433F77}" type="slidenum">
              <a:rPr lang="en-US" smtClean="0"/>
              <a:t>‹#›</a:t>
            </a:fld>
            <a:endParaRPr lang="en-US"/>
          </a:p>
        </p:txBody>
      </p:sp>
    </p:spTree>
    <p:extLst>
      <p:ext uri="{BB962C8B-B14F-4D97-AF65-F5344CB8AC3E}">
        <p14:creationId xmlns:p14="http://schemas.microsoft.com/office/powerpoint/2010/main" val="2479412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664E11B-F4F0-AB44-8CB8-2289AFFC81D3}" type="datetimeFigureOut">
              <a:rPr lang="en-US" smtClean="0"/>
              <a:t>5/9/2024</a:t>
            </a:fld>
            <a:endParaRPr 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172E2EF-A7FA-C543-8383-54DB8B433F77}" type="slidenum">
              <a:rPr lang="en-US" smtClean="0"/>
              <a:t>‹#›</a:t>
            </a:fld>
            <a:endParaRPr lang="en-US"/>
          </a:p>
        </p:txBody>
      </p:sp>
    </p:spTree>
    <p:extLst>
      <p:ext uri="{BB962C8B-B14F-4D97-AF65-F5344CB8AC3E}">
        <p14:creationId xmlns:p14="http://schemas.microsoft.com/office/powerpoint/2010/main" val="352508093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6D5253D-22A3-3ABE-D9B3-021A6FB0C2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9502" y="195829"/>
            <a:ext cx="1367110" cy="1261884"/>
          </a:xfrm>
          <a:prstGeom prst="rect">
            <a:avLst/>
          </a:prstGeom>
        </p:spPr>
      </p:pic>
      <p:sp>
        <p:nvSpPr>
          <p:cNvPr id="5" name="TextBox 4">
            <a:extLst>
              <a:ext uri="{FF2B5EF4-FFF2-40B4-BE49-F238E27FC236}">
                <a16:creationId xmlns:a16="http://schemas.microsoft.com/office/drawing/2014/main" id="{CECE0235-C2AD-2037-5BF9-0FF556B016A3}"/>
              </a:ext>
            </a:extLst>
          </p:cNvPr>
          <p:cNvSpPr txBox="1"/>
          <p:nvPr/>
        </p:nvSpPr>
        <p:spPr>
          <a:xfrm>
            <a:off x="1630391" y="215251"/>
            <a:ext cx="5092148" cy="1077218"/>
          </a:xfrm>
          <a:prstGeom prst="rect">
            <a:avLst/>
          </a:prstGeom>
          <a:noFill/>
        </p:spPr>
        <p:txBody>
          <a:bodyPr wrap="square" rtlCol="0">
            <a:spAutoFit/>
          </a:bodyPr>
          <a:lstStyle/>
          <a:p>
            <a:pPr algn="ctr"/>
            <a:r>
              <a:rPr lang="en-US" sz="2000" dirty="0">
                <a:latin typeface="Century Gothic" panose="020B0502020202020204" pitchFamily="34" charset="0"/>
              </a:rPr>
              <a:t>Colney Heath Primary School</a:t>
            </a:r>
          </a:p>
          <a:p>
            <a:pPr algn="ctr"/>
            <a:r>
              <a:rPr lang="en-US" sz="4400" dirty="0">
                <a:latin typeface="Dreaming Outloud Script Pro" panose="03050502040304050704" pitchFamily="66" charset="77"/>
                <a:ea typeface="HELLOESLISCRIPT" panose="03000603000000000000" pitchFamily="49" charset="0"/>
                <a:cs typeface="Dreaming Outloud Script Pro" panose="03050502040304050704" pitchFamily="66" charset="77"/>
              </a:rPr>
              <a:t>Year 4 Newsletter</a:t>
            </a:r>
          </a:p>
        </p:txBody>
      </p:sp>
      <p:sp>
        <p:nvSpPr>
          <p:cNvPr id="8" name="Chevron 7">
            <a:extLst>
              <a:ext uri="{FF2B5EF4-FFF2-40B4-BE49-F238E27FC236}">
                <a16:creationId xmlns:a16="http://schemas.microsoft.com/office/drawing/2014/main" id="{2ED3E261-3F98-282B-58C0-DD450A84D859}"/>
              </a:ext>
            </a:extLst>
          </p:cNvPr>
          <p:cNvSpPr/>
          <p:nvPr/>
        </p:nvSpPr>
        <p:spPr>
          <a:xfrm>
            <a:off x="3643846" y="1131667"/>
            <a:ext cx="3554361" cy="425584"/>
          </a:xfrm>
          <a:prstGeom prst="chevron">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000" dirty="0">
                <a:ln>
                  <a:solidFill>
                    <a:schemeClr val="bg1"/>
                  </a:solidFill>
                </a:ln>
                <a:solidFill>
                  <a:schemeClr val="bg1"/>
                </a:solidFill>
                <a:latin typeface="Century Gothic" panose="020B0502020202020204" pitchFamily="34" charset="0"/>
              </a:rPr>
              <a:t>Spring - 2024</a:t>
            </a:r>
          </a:p>
        </p:txBody>
      </p:sp>
      <p:sp>
        <p:nvSpPr>
          <p:cNvPr id="9" name="TextBox 8">
            <a:extLst>
              <a:ext uri="{FF2B5EF4-FFF2-40B4-BE49-F238E27FC236}">
                <a16:creationId xmlns:a16="http://schemas.microsoft.com/office/drawing/2014/main" id="{6ACA79C9-1422-1ACB-6EFF-B81C7DFA1754}"/>
              </a:ext>
            </a:extLst>
          </p:cNvPr>
          <p:cNvSpPr txBox="1"/>
          <p:nvPr/>
        </p:nvSpPr>
        <p:spPr>
          <a:xfrm>
            <a:off x="197856" y="2108041"/>
            <a:ext cx="3177396" cy="1661993"/>
          </a:xfrm>
          <a:prstGeom prst="rect">
            <a:avLst/>
          </a:prstGeom>
          <a:noFill/>
          <a:ln>
            <a:solidFill>
              <a:schemeClr val="tx1"/>
            </a:solidFill>
          </a:ln>
        </p:spPr>
        <p:txBody>
          <a:bodyPr wrap="square" rtlCol="0">
            <a:spAutoFit/>
          </a:bodyPr>
          <a:lstStyle/>
          <a:p>
            <a:r>
              <a:rPr lang="en-US" u="sng" dirty="0">
                <a:latin typeface="Dreaming Outloud Script Pro" panose="03050502040304050704" pitchFamily="66" charset="77"/>
                <a:ea typeface="HELLOESLISCRIPT" panose="03000603000000000000" pitchFamily="49" charset="0"/>
                <a:cs typeface="Dreaming Outloud Script Pro" panose="03050502040304050704" pitchFamily="66" charset="77"/>
              </a:rPr>
              <a:t>Dates for your diary</a:t>
            </a:r>
          </a:p>
          <a:p>
            <a:r>
              <a:rPr lang="en-US" sz="1200" dirty="0">
                <a:latin typeface="Century Gothic" panose="020B0502020202020204" pitchFamily="34" charset="0"/>
                <a:ea typeface="HELLOESLISCRIPT" panose="03000603000000000000" pitchFamily="49" charset="0"/>
                <a:cs typeface="Dreaming Outloud Script Pro" panose="03050502040304050704" pitchFamily="66" charset="77"/>
              </a:rPr>
              <a:t>- 5</a:t>
            </a:r>
            <a:r>
              <a:rPr lang="en-US" sz="1200" baseline="30000" dirty="0">
                <a:latin typeface="Century Gothic" panose="020B0502020202020204" pitchFamily="34" charset="0"/>
                <a:ea typeface="HELLOESLISCRIPT" panose="03000603000000000000" pitchFamily="49" charset="0"/>
                <a:cs typeface="Dreaming Outloud Script Pro" panose="03050502040304050704" pitchFamily="66" charset="77"/>
              </a:rPr>
              <a:t>th</a:t>
            </a:r>
            <a:r>
              <a:rPr lang="en-US" sz="1200" dirty="0">
                <a:latin typeface="Century Gothic" panose="020B0502020202020204" pitchFamily="34" charset="0"/>
                <a:ea typeface="HELLOESLISCRIPT" panose="03000603000000000000" pitchFamily="49" charset="0"/>
                <a:cs typeface="Dreaming Outloud Script Pro" panose="03050502040304050704" pitchFamily="66" charset="77"/>
              </a:rPr>
              <a:t> January – back to school</a:t>
            </a:r>
          </a:p>
          <a:p>
            <a:r>
              <a:rPr lang="en-US" sz="1200" dirty="0">
                <a:latin typeface="Century Gothic" panose="020B0502020202020204" pitchFamily="34" charset="0"/>
                <a:ea typeface="HELLOESLISCRIPT" panose="03000603000000000000" pitchFamily="49" charset="0"/>
                <a:cs typeface="Dreaming Outloud Script Pro" panose="03050502040304050704" pitchFamily="66" charset="77"/>
              </a:rPr>
              <a:t>- 26</a:t>
            </a:r>
            <a:r>
              <a:rPr lang="en-US" sz="1200" baseline="30000" dirty="0">
                <a:latin typeface="Century Gothic" panose="020B0502020202020204" pitchFamily="34" charset="0"/>
                <a:ea typeface="HELLOESLISCRIPT" panose="03000603000000000000" pitchFamily="49" charset="0"/>
                <a:cs typeface="Dreaming Outloud Script Pro" panose="03050502040304050704" pitchFamily="66" charset="77"/>
              </a:rPr>
              <a:t>th</a:t>
            </a:r>
            <a:r>
              <a:rPr lang="en-US" sz="1200" dirty="0">
                <a:latin typeface="Century Gothic" panose="020B0502020202020204" pitchFamily="34" charset="0"/>
                <a:ea typeface="HELLOESLISCRIPT" panose="03000603000000000000" pitchFamily="49" charset="0"/>
                <a:cs typeface="Dreaming Outloud Script Pro" panose="03050502040304050704" pitchFamily="66" charset="77"/>
              </a:rPr>
              <a:t> January – Year 4 class Assembly</a:t>
            </a:r>
          </a:p>
          <a:p>
            <a:r>
              <a:rPr lang="en-US" sz="1200" dirty="0">
                <a:latin typeface="Century Gothic" panose="020B0502020202020204" pitchFamily="34" charset="0"/>
                <a:ea typeface="HELLOESLISCRIPT" panose="03000603000000000000" pitchFamily="49" charset="0"/>
                <a:cs typeface="Dreaming Outloud Script Pro" panose="03050502040304050704" pitchFamily="66" charset="77"/>
              </a:rPr>
              <a:t>- 19</a:t>
            </a:r>
            <a:r>
              <a:rPr lang="en-US" sz="1200" baseline="30000" dirty="0">
                <a:latin typeface="Century Gothic" panose="020B0502020202020204" pitchFamily="34" charset="0"/>
                <a:ea typeface="HELLOESLISCRIPT" panose="03000603000000000000" pitchFamily="49" charset="0"/>
                <a:cs typeface="Dreaming Outloud Script Pro" panose="03050502040304050704" pitchFamily="66" charset="77"/>
              </a:rPr>
              <a:t>th</a:t>
            </a:r>
            <a:r>
              <a:rPr lang="en-US" sz="1200" dirty="0">
                <a:latin typeface="Century Gothic" panose="020B0502020202020204" pitchFamily="34" charset="0"/>
                <a:ea typeface="HELLOESLISCRIPT" panose="03000603000000000000" pitchFamily="49" charset="0"/>
                <a:cs typeface="Dreaming Outloud Script Pro" panose="03050502040304050704" pitchFamily="66" charset="77"/>
              </a:rPr>
              <a:t>-23</a:t>
            </a:r>
            <a:r>
              <a:rPr lang="en-US" sz="1200" baseline="30000" dirty="0">
                <a:latin typeface="Century Gothic" panose="020B0502020202020204" pitchFamily="34" charset="0"/>
                <a:ea typeface="HELLOESLISCRIPT" panose="03000603000000000000" pitchFamily="49" charset="0"/>
                <a:cs typeface="Dreaming Outloud Script Pro" panose="03050502040304050704" pitchFamily="66" charset="77"/>
              </a:rPr>
              <a:t>rd</a:t>
            </a:r>
            <a:r>
              <a:rPr lang="en-US" sz="1200" dirty="0">
                <a:latin typeface="Century Gothic" panose="020B0502020202020204" pitchFamily="34" charset="0"/>
                <a:ea typeface="HELLOESLISCRIPT" panose="03000603000000000000" pitchFamily="49" charset="0"/>
                <a:cs typeface="Dreaming Outloud Script Pro" panose="03050502040304050704" pitchFamily="66" charset="77"/>
              </a:rPr>
              <a:t> February – Half term</a:t>
            </a:r>
          </a:p>
          <a:p>
            <a:r>
              <a:rPr lang="en-US" sz="1200" dirty="0">
                <a:latin typeface="Century Gothic" panose="020B0502020202020204" pitchFamily="34" charset="0"/>
                <a:ea typeface="HELLOESLISCRIPT" panose="03000603000000000000" pitchFamily="49" charset="0"/>
                <a:cs typeface="Dreaming Outloud Script Pro" panose="03050502040304050704" pitchFamily="66" charset="77"/>
              </a:rPr>
              <a:t>- 26</a:t>
            </a:r>
            <a:r>
              <a:rPr lang="en-US" sz="1200" baseline="30000" dirty="0">
                <a:latin typeface="Century Gothic" panose="020B0502020202020204" pitchFamily="34" charset="0"/>
                <a:ea typeface="HELLOESLISCRIPT" panose="03000603000000000000" pitchFamily="49" charset="0"/>
                <a:cs typeface="Dreaming Outloud Script Pro" panose="03050502040304050704" pitchFamily="66" charset="77"/>
              </a:rPr>
              <a:t>th</a:t>
            </a:r>
            <a:r>
              <a:rPr lang="en-US" sz="1200" dirty="0">
                <a:latin typeface="Century Gothic" panose="020B0502020202020204" pitchFamily="34" charset="0"/>
                <a:ea typeface="HELLOESLISCRIPT" panose="03000603000000000000" pitchFamily="49" charset="0"/>
                <a:cs typeface="Dreaming Outloud Script Pro" panose="03050502040304050704" pitchFamily="66" charset="77"/>
              </a:rPr>
              <a:t> February – INSET Day</a:t>
            </a:r>
          </a:p>
          <a:p>
            <a:endParaRPr lang="en-US" sz="1200" dirty="0">
              <a:latin typeface="Century Gothic" panose="020B0502020202020204" pitchFamily="34" charset="0"/>
            </a:endParaRPr>
          </a:p>
          <a:p>
            <a:endParaRPr lang="en-US" sz="1200" dirty="0">
              <a:latin typeface="Century Gothic" panose="020B0502020202020204" pitchFamily="34" charset="0"/>
            </a:endParaRPr>
          </a:p>
          <a:p>
            <a:endParaRPr lang="en-US" sz="1200" dirty="0">
              <a:latin typeface="Century Gothic" panose="020B0502020202020204" pitchFamily="34" charset="0"/>
            </a:endParaRPr>
          </a:p>
        </p:txBody>
      </p:sp>
      <p:sp>
        <p:nvSpPr>
          <p:cNvPr id="10" name="TextBox 9">
            <a:extLst>
              <a:ext uri="{FF2B5EF4-FFF2-40B4-BE49-F238E27FC236}">
                <a16:creationId xmlns:a16="http://schemas.microsoft.com/office/drawing/2014/main" id="{7ED77B7F-2E2A-7DBA-1A14-555DE91D0159}"/>
              </a:ext>
            </a:extLst>
          </p:cNvPr>
          <p:cNvSpPr txBox="1"/>
          <p:nvPr/>
        </p:nvSpPr>
        <p:spPr>
          <a:xfrm>
            <a:off x="269502" y="1552986"/>
            <a:ext cx="6318996" cy="461665"/>
          </a:xfrm>
          <a:prstGeom prst="rect">
            <a:avLst/>
          </a:prstGeom>
          <a:noFill/>
        </p:spPr>
        <p:txBody>
          <a:bodyPr wrap="square" rtlCol="0">
            <a:spAutoFit/>
          </a:bodyPr>
          <a:lstStyle/>
          <a:p>
            <a:pPr algn="just"/>
            <a:r>
              <a:rPr lang="en-GB" sz="1200" dirty="0">
                <a:effectLst/>
                <a:latin typeface="Century Gothic" panose="020B0502020202020204" pitchFamily="34" charset="0"/>
                <a:ea typeface="Calibri" panose="020F0502020204030204" pitchFamily="34" charset="0"/>
                <a:cs typeface="Times New Roman" panose="02020603050405020304" pitchFamily="18" charset="0"/>
              </a:rPr>
              <a:t>Welcome back Year 4, I hope you all had a restful Christmas break, and are all ready and raring to go for the year ahead. </a:t>
            </a:r>
          </a:p>
        </p:txBody>
      </p:sp>
      <p:sp>
        <p:nvSpPr>
          <p:cNvPr id="11" name="TextBox 10">
            <a:extLst>
              <a:ext uri="{FF2B5EF4-FFF2-40B4-BE49-F238E27FC236}">
                <a16:creationId xmlns:a16="http://schemas.microsoft.com/office/drawing/2014/main" id="{BF7FAAC3-8EBF-E3A4-1E47-6BAC37869ABA}"/>
              </a:ext>
            </a:extLst>
          </p:cNvPr>
          <p:cNvSpPr txBox="1"/>
          <p:nvPr/>
        </p:nvSpPr>
        <p:spPr>
          <a:xfrm>
            <a:off x="197856" y="3895343"/>
            <a:ext cx="6453037" cy="5078313"/>
          </a:xfrm>
          <a:prstGeom prst="rect">
            <a:avLst/>
          </a:prstGeom>
          <a:noFill/>
          <a:ln>
            <a:solidFill>
              <a:schemeClr val="tx1"/>
            </a:solidFill>
          </a:ln>
        </p:spPr>
        <p:txBody>
          <a:bodyPr wrap="square" rtlCol="0">
            <a:spAutoFit/>
          </a:bodyPr>
          <a:lstStyle/>
          <a:p>
            <a:pPr algn="ctr"/>
            <a:r>
              <a:rPr lang="en-US" sz="2400" u="sng" dirty="0">
                <a:latin typeface="Dreaming Outloud Script Pro" panose="03050502040304050704" pitchFamily="66" charset="77"/>
                <a:ea typeface="HELLOESLISCRIPT" panose="03000603000000000000" pitchFamily="49" charset="0"/>
                <a:cs typeface="Dreaming Outloud Script Pro" panose="03050502040304050704" pitchFamily="66" charset="77"/>
              </a:rPr>
              <a:t>Our learning!</a:t>
            </a:r>
          </a:p>
          <a:p>
            <a:pPr algn="just"/>
            <a:r>
              <a:rPr lang="en-US" sz="1200" b="1" dirty="0">
                <a:latin typeface="Century Gothic" panose="020B0502020202020204" pitchFamily="34" charset="0"/>
                <a:cs typeface="Dreaming Outloud Script Pro" panose="03050502040304050704" pitchFamily="66" charset="77"/>
              </a:rPr>
              <a:t>English: </a:t>
            </a:r>
            <a:r>
              <a:rPr lang="en-GB" sz="1200" dirty="0">
                <a:effectLst/>
                <a:latin typeface="Century Gothic" panose="020B0502020202020204" pitchFamily="34" charset="0"/>
                <a:ea typeface="Calibri" panose="020F0502020204030204" pitchFamily="34" charset="0"/>
                <a:cs typeface="Times New Roman" panose="02020603050405020304" pitchFamily="18" charset="0"/>
              </a:rPr>
              <a:t>In English this term, we will be writing a range of genres using ‘Leon and The Place Between’, ’The Day I Swapped my Dad for Two Goldfish’, ‘The Iron Man’ and a variety of Poems. During these units, we will have many opportunities for discussion and vocabulary building, before revising sentence constructions – the building blocks of writing.</a:t>
            </a:r>
            <a:endParaRPr lang="en-US" sz="1200" b="1" dirty="0">
              <a:latin typeface="Century Gothic" panose="020B0502020202020204" pitchFamily="34" charset="0"/>
              <a:cs typeface="Dreaming Outloud Script Pro" panose="03050502040304050704" pitchFamily="66" charset="77"/>
            </a:endParaRPr>
          </a:p>
          <a:p>
            <a:pPr algn="just"/>
            <a:r>
              <a:rPr lang="en-US" sz="1200" b="1" dirty="0" err="1">
                <a:latin typeface="Century Gothic" panose="020B0502020202020204" pitchFamily="34" charset="0"/>
                <a:cs typeface="Dreaming Outloud Script Pro" panose="03050502040304050704" pitchFamily="66" charset="77"/>
              </a:rPr>
              <a:t>Maths</a:t>
            </a:r>
            <a:r>
              <a:rPr lang="en-US" sz="1200" dirty="0">
                <a:latin typeface="Century Gothic" panose="020B0502020202020204" pitchFamily="34" charset="0"/>
                <a:cs typeface="Dreaming Outloud Script Pro" panose="03050502040304050704" pitchFamily="66" charset="77"/>
              </a:rPr>
              <a:t>: We will be focusing on different mathematical concepts such as; Properties of shapes, symmetry, decimal numbers, calculating with decimal numbers, money, adding and subtracting fractions with the same denominator, finding fractions of quantities, equivalent fractions and formal methods for multiplication and division.</a:t>
            </a:r>
          </a:p>
          <a:p>
            <a:pPr algn="just"/>
            <a:r>
              <a:rPr lang="en-US" sz="1200" b="1" dirty="0">
                <a:latin typeface="Century Gothic" panose="020B0502020202020204" pitchFamily="34" charset="0"/>
                <a:cs typeface="Dreaming Outloud Script Pro" panose="03050502040304050704" pitchFamily="66" charset="77"/>
              </a:rPr>
              <a:t>Guided</a:t>
            </a:r>
            <a:r>
              <a:rPr lang="en-US" sz="1200" dirty="0">
                <a:latin typeface="Century Gothic" panose="020B0502020202020204" pitchFamily="34" charset="0"/>
                <a:cs typeface="Dreaming Outloud Script Pro" panose="03050502040304050704" pitchFamily="66" charset="77"/>
              </a:rPr>
              <a:t> </a:t>
            </a:r>
            <a:r>
              <a:rPr lang="en-US" sz="1200" b="1" dirty="0">
                <a:latin typeface="Century Gothic" panose="020B0502020202020204" pitchFamily="34" charset="0"/>
                <a:cs typeface="Dreaming Outloud Script Pro" panose="03050502040304050704" pitchFamily="66" charset="77"/>
              </a:rPr>
              <a:t>Reading</a:t>
            </a:r>
            <a:r>
              <a:rPr lang="en-US" sz="1200" dirty="0">
                <a:latin typeface="Century Gothic" panose="020B0502020202020204" pitchFamily="34" charset="0"/>
                <a:cs typeface="Dreaming Outloud Script Pro" panose="03050502040304050704" pitchFamily="66" charset="77"/>
              </a:rPr>
              <a:t>: </a:t>
            </a:r>
            <a:r>
              <a:rPr lang="en-GB" sz="1200" dirty="0">
                <a:effectLst/>
                <a:latin typeface="Century Gothic" panose="020B0502020202020204" pitchFamily="34" charset="0"/>
                <a:ea typeface="Calibri" panose="020F0502020204030204" pitchFamily="34" charset="0"/>
                <a:cs typeface="Times New Roman" panose="02020603050405020304" pitchFamily="18" charset="0"/>
              </a:rPr>
              <a:t>We will be enhancing our skills in vocabulary inferencing, predicting, explaining, retrieval, summarising using extracts from a variety of texts. </a:t>
            </a:r>
            <a:endParaRPr lang="en-US" sz="1200" dirty="0">
              <a:latin typeface="Century Gothic" panose="020B0502020202020204" pitchFamily="34" charset="0"/>
              <a:cs typeface="Dreaming Outloud Script Pro" panose="03050502040304050704" pitchFamily="66" charset="77"/>
            </a:endParaRPr>
          </a:p>
          <a:p>
            <a:pPr algn="just"/>
            <a:r>
              <a:rPr lang="en-US" sz="1200" b="1" dirty="0">
                <a:latin typeface="Century Gothic" panose="020B0502020202020204" pitchFamily="34" charset="0"/>
                <a:cs typeface="Dreaming Outloud Script Pro" panose="03050502040304050704" pitchFamily="66" charset="77"/>
              </a:rPr>
              <a:t>Science</a:t>
            </a:r>
            <a:r>
              <a:rPr lang="en-US" sz="1200" dirty="0">
                <a:latin typeface="Century Gothic" panose="020B0502020202020204" pitchFamily="34" charset="0"/>
                <a:cs typeface="Dreaming Outloud Script Pro" panose="03050502040304050704" pitchFamily="66" charset="77"/>
              </a:rPr>
              <a:t>: This term we will be exploring Animals Including Humans focusing on food chains, the digestive system and teeth.</a:t>
            </a:r>
          </a:p>
          <a:p>
            <a:pPr algn="just"/>
            <a:r>
              <a:rPr lang="en-US" sz="1200" b="1" dirty="0">
                <a:latin typeface="Century Gothic" panose="020B0502020202020204" pitchFamily="34" charset="0"/>
                <a:cs typeface="Dreaming Outloud Script Pro" panose="03050502040304050704" pitchFamily="66" charset="77"/>
              </a:rPr>
              <a:t>Geography</a:t>
            </a:r>
            <a:r>
              <a:rPr lang="en-US" sz="1200" dirty="0">
                <a:latin typeface="Century Gothic" panose="020B0502020202020204" pitchFamily="34" charset="0"/>
                <a:cs typeface="Dreaming Outloud Script Pro" panose="03050502040304050704" pitchFamily="66" charset="77"/>
              </a:rPr>
              <a:t>: Mountains, Volcanos and Earthquakes.</a:t>
            </a:r>
          </a:p>
          <a:p>
            <a:pPr algn="just"/>
            <a:r>
              <a:rPr lang="en-US" sz="1200" b="1" dirty="0">
                <a:latin typeface="Century Gothic" panose="020B0502020202020204" pitchFamily="34" charset="0"/>
                <a:cs typeface="Dreaming Outloud Script Pro" panose="03050502040304050704" pitchFamily="66" charset="77"/>
              </a:rPr>
              <a:t>Computing</a:t>
            </a:r>
            <a:r>
              <a:rPr lang="en-US" sz="1200" dirty="0">
                <a:latin typeface="Century Gothic" panose="020B0502020202020204" pitchFamily="34" charset="0"/>
                <a:cs typeface="Dreaming Outloud Script Pro" panose="03050502040304050704" pitchFamily="66" charset="77"/>
              </a:rPr>
              <a:t>: We will be coding, learning about online safety and spreadsheets.</a:t>
            </a:r>
          </a:p>
          <a:p>
            <a:pPr algn="just"/>
            <a:r>
              <a:rPr lang="en-US" sz="1200" b="1" dirty="0">
                <a:latin typeface="Century Gothic" panose="020B0502020202020204" pitchFamily="34" charset="0"/>
                <a:cs typeface="Dreaming Outloud Script Pro" panose="03050502040304050704" pitchFamily="66" charset="77"/>
              </a:rPr>
              <a:t>ART</a:t>
            </a:r>
            <a:r>
              <a:rPr lang="en-US" sz="1200" dirty="0">
                <a:latin typeface="Century Gothic" panose="020B0502020202020204" pitchFamily="34" charset="0"/>
                <a:cs typeface="Dreaming Outloud Script Pro" panose="03050502040304050704" pitchFamily="66" charset="77"/>
              </a:rPr>
              <a:t>: Collage</a:t>
            </a:r>
          </a:p>
          <a:p>
            <a:pPr algn="just"/>
            <a:r>
              <a:rPr lang="en-US" sz="1200" b="1" dirty="0">
                <a:latin typeface="Century Gothic" panose="020B0502020202020204" pitchFamily="34" charset="0"/>
                <a:cs typeface="Dreaming Outloud Script Pro" panose="03050502040304050704" pitchFamily="66" charset="77"/>
              </a:rPr>
              <a:t>DT</a:t>
            </a:r>
            <a:r>
              <a:rPr lang="en-US" sz="1200" dirty="0">
                <a:latin typeface="Century Gothic" panose="020B0502020202020204" pitchFamily="34" charset="0"/>
                <a:cs typeface="Dreaming Outloud Script Pro" panose="03050502040304050704" pitchFamily="66" charset="77"/>
              </a:rPr>
              <a:t>: Pneumatics</a:t>
            </a:r>
          </a:p>
          <a:p>
            <a:pPr algn="just"/>
            <a:r>
              <a:rPr lang="en-US" sz="1200" b="1" dirty="0">
                <a:latin typeface="Century Gothic" panose="020B0502020202020204" pitchFamily="34" charset="0"/>
                <a:cs typeface="Dreaming Outloud Script Pro" panose="03050502040304050704" pitchFamily="66" charset="77"/>
              </a:rPr>
              <a:t>PE</a:t>
            </a:r>
            <a:r>
              <a:rPr lang="en-US" sz="1200" dirty="0">
                <a:latin typeface="Century Gothic" panose="020B0502020202020204" pitchFamily="34" charset="0"/>
                <a:cs typeface="Dreaming Outloud Script Pro" panose="03050502040304050704" pitchFamily="66" charset="77"/>
              </a:rPr>
              <a:t>: Athletics and Dance</a:t>
            </a:r>
          </a:p>
          <a:p>
            <a:pPr algn="just"/>
            <a:r>
              <a:rPr lang="en-US" sz="1200" b="1" dirty="0">
                <a:latin typeface="Century Gothic" panose="020B0502020202020204" pitchFamily="34" charset="0"/>
                <a:cs typeface="Dreaming Outloud Script Pro" panose="03050502040304050704" pitchFamily="66" charset="77"/>
              </a:rPr>
              <a:t>French</a:t>
            </a:r>
            <a:r>
              <a:rPr lang="en-US" sz="1200" dirty="0">
                <a:latin typeface="Century Gothic" panose="020B0502020202020204" pitchFamily="34" charset="0"/>
                <a:cs typeface="Dreaming Outloud Script Pro" panose="03050502040304050704" pitchFamily="66" charset="77"/>
              </a:rPr>
              <a:t>: ‘Presenting Myself’ and ‘Date’</a:t>
            </a:r>
          </a:p>
          <a:p>
            <a:pPr algn="just"/>
            <a:r>
              <a:rPr lang="en-US" sz="1200" b="1" dirty="0">
                <a:latin typeface="Century Gothic" panose="020B0502020202020204" pitchFamily="34" charset="0"/>
                <a:cs typeface="Dreaming Outloud Script Pro" panose="03050502040304050704" pitchFamily="66" charset="77"/>
              </a:rPr>
              <a:t>Music</a:t>
            </a:r>
            <a:r>
              <a:rPr lang="en-US" sz="1200" dirty="0">
                <a:latin typeface="Century Gothic" panose="020B0502020202020204" pitchFamily="34" charset="0"/>
                <a:cs typeface="Dreaming Outloud Script Pro" panose="03050502040304050704" pitchFamily="66" charset="77"/>
              </a:rPr>
              <a:t>: ‘Stop!’ and ‘Lean on Me’</a:t>
            </a:r>
          </a:p>
          <a:p>
            <a:pPr algn="just"/>
            <a:r>
              <a:rPr lang="en-US" sz="1200" b="1" dirty="0">
                <a:latin typeface="Century Gothic" panose="020B0502020202020204" pitchFamily="34" charset="0"/>
                <a:cs typeface="Dreaming Outloud Script Pro" panose="03050502040304050704" pitchFamily="66" charset="77"/>
              </a:rPr>
              <a:t>RE</a:t>
            </a:r>
            <a:r>
              <a:rPr lang="en-US" sz="1200" dirty="0">
                <a:latin typeface="Century Gothic" panose="020B0502020202020204" pitchFamily="34" charset="0"/>
                <a:cs typeface="Dreaming Outloud Script Pro" panose="03050502040304050704" pitchFamily="66" charset="77"/>
              </a:rPr>
              <a:t>: Belonging, Different ideas of Gods, sacred spaces and prayer and Good Friday – Christianity and Sikhism.</a:t>
            </a:r>
          </a:p>
          <a:p>
            <a:pPr algn="just"/>
            <a:r>
              <a:rPr lang="en-US" sz="1200" b="1" dirty="0">
                <a:latin typeface="Century Gothic" panose="020B0502020202020204" pitchFamily="34" charset="0"/>
                <a:cs typeface="Dreaming Outloud Script Pro" panose="03050502040304050704" pitchFamily="66" charset="77"/>
              </a:rPr>
              <a:t>PSHE</a:t>
            </a:r>
            <a:r>
              <a:rPr lang="en-US" sz="1200" dirty="0">
                <a:latin typeface="Century Gothic" panose="020B0502020202020204" pitchFamily="34" charset="0"/>
                <a:cs typeface="Dreaming Outloud Script Pro" panose="03050502040304050704" pitchFamily="66" charset="77"/>
              </a:rPr>
              <a:t>: In Jigsaw PSHE we will be looking at the ‘Dreams and Goals’ and ‘Heathy Me’ units.</a:t>
            </a:r>
          </a:p>
        </p:txBody>
      </p:sp>
      <p:sp>
        <p:nvSpPr>
          <p:cNvPr id="12" name="TextBox 11">
            <a:extLst>
              <a:ext uri="{FF2B5EF4-FFF2-40B4-BE49-F238E27FC236}">
                <a16:creationId xmlns:a16="http://schemas.microsoft.com/office/drawing/2014/main" id="{D2448A3D-CD8F-2801-C0D7-6D8CDE095178}"/>
              </a:ext>
            </a:extLst>
          </p:cNvPr>
          <p:cNvSpPr txBox="1"/>
          <p:nvPr/>
        </p:nvSpPr>
        <p:spPr>
          <a:xfrm>
            <a:off x="3482747" y="2098794"/>
            <a:ext cx="3168145" cy="1661993"/>
          </a:xfrm>
          <a:prstGeom prst="rect">
            <a:avLst/>
          </a:prstGeom>
          <a:noFill/>
          <a:ln>
            <a:solidFill>
              <a:schemeClr val="tx1"/>
            </a:solidFill>
          </a:ln>
        </p:spPr>
        <p:txBody>
          <a:bodyPr wrap="square" rtlCol="0">
            <a:spAutoFit/>
          </a:bodyPr>
          <a:lstStyle/>
          <a:p>
            <a:r>
              <a:rPr lang="en-US" u="sng" dirty="0">
                <a:latin typeface="Dreaming Outloud Script Pro" panose="020F0502020204030204" pitchFamily="34" charset="0"/>
                <a:ea typeface="Brush Script MT" panose="03060802040406070304" pitchFamily="66" charset="-122"/>
                <a:cs typeface="Dreaming Outloud Script Pro" panose="020F0502020204030204" pitchFamily="34" charset="0"/>
              </a:rPr>
              <a:t>Key information</a:t>
            </a:r>
          </a:p>
          <a:p>
            <a:pPr marL="285750" indent="-285750">
              <a:buFontTx/>
              <a:buChar char="-"/>
            </a:pPr>
            <a:r>
              <a:rPr lang="en-US" sz="1200" dirty="0">
                <a:latin typeface="Century Gothic" panose="020B0502020202020204" pitchFamily="34" charset="0"/>
                <a:ea typeface="Brush Script MT" panose="03060802040406070304" pitchFamily="66" charset="-122"/>
                <a:cs typeface="Dreaming Outloud Script Pro" panose="020F0502020204030204" pitchFamily="34" charset="0"/>
              </a:rPr>
              <a:t>Please remember to read with your child at least 4 days a week and sign their reading record.</a:t>
            </a:r>
          </a:p>
          <a:p>
            <a:pPr marL="285750" indent="-285750">
              <a:buFontTx/>
              <a:buChar char="-"/>
            </a:pPr>
            <a:r>
              <a:rPr lang="en-US" sz="1200" dirty="0">
                <a:latin typeface="Century Gothic" panose="020B0502020202020204" pitchFamily="34" charset="0"/>
                <a:ea typeface="Brush Script MT" panose="03060802040406070304" pitchFamily="66" charset="-122"/>
                <a:cs typeface="Dreaming Outloud Script Pro" panose="020F0502020204030204" pitchFamily="34" charset="0"/>
              </a:rPr>
              <a:t>Spelling tests are every Friday.</a:t>
            </a:r>
          </a:p>
          <a:p>
            <a:pPr marL="285750" indent="-285750">
              <a:buFontTx/>
              <a:buChar char="-"/>
            </a:pPr>
            <a:r>
              <a:rPr lang="en-US" sz="1200" dirty="0">
                <a:latin typeface="Century Gothic" panose="020B0502020202020204" pitchFamily="34" charset="0"/>
                <a:ea typeface="Brush Script MT" panose="03060802040406070304" pitchFamily="66" charset="-122"/>
                <a:cs typeface="Dreaming Outloud Script Pro" panose="020F0502020204030204" pitchFamily="34" charset="0"/>
              </a:rPr>
              <a:t>New spelling lists given on Friday.</a:t>
            </a:r>
          </a:p>
          <a:p>
            <a:pPr marL="285750" indent="-285750">
              <a:buFontTx/>
              <a:buChar char="-"/>
            </a:pPr>
            <a:r>
              <a:rPr lang="en-US" sz="1200" dirty="0">
                <a:latin typeface="Century Gothic" panose="020B0502020202020204" pitchFamily="34" charset="0"/>
                <a:ea typeface="Brush Script MT" panose="03060802040406070304" pitchFamily="66" charset="-122"/>
                <a:cs typeface="Dreaming Outloud Script Pro" panose="020F0502020204030204" pitchFamily="34" charset="0"/>
              </a:rPr>
              <a:t>Times tables homework due given Friday and due the following Friday.</a:t>
            </a:r>
          </a:p>
        </p:txBody>
      </p:sp>
      <p:sp>
        <p:nvSpPr>
          <p:cNvPr id="2" name="TextBox 1">
            <a:extLst>
              <a:ext uri="{FF2B5EF4-FFF2-40B4-BE49-F238E27FC236}">
                <a16:creationId xmlns:a16="http://schemas.microsoft.com/office/drawing/2014/main" id="{D6798C8B-EFE9-CE83-81CA-F7F175BB8D95}"/>
              </a:ext>
            </a:extLst>
          </p:cNvPr>
          <p:cNvSpPr txBox="1"/>
          <p:nvPr/>
        </p:nvSpPr>
        <p:spPr>
          <a:xfrm>
            <a:off x="0" y="8947486"/>
            <a:ext cx="6858000" cy="975267"/>
          </a:xfrm>
          <a:prstGeom prst="rect">
            <a:avLst/>
          </a:prstGeom>
          <a:noFill/>
        </p:spPr>
        <p:txBody>
          <a:bodyPr wrap="square" rtlCol="0">
            <a:spAutoFit/>
          </a:bodyPr>
          <a:lstStyle/>
          <a:p>
            <a:pPr algn="ctr">
              <a:lnSpc>
                <a:spcPct val="107000"/>
              </a:lnSpc>
              <a:spcAft>
                <a:spcPts val="800"/>
              </a:spcAft>
            </a:pPr>
            <a:r>
              <a:rPr lang="en-GB" sz="1200" dirty="0">
                <a:effectLst/>
                <a:latin typeface="Century Gothic" panose="020B0502020202020204" pitchFamily="34" charset="0"/>
                <a:ea typeface="Calibri" panose="020F0502020204030204" pitchFamily="34" charset="0"/>
                <a:cs typeface="Times New Roman" panose="02020603050405020304" pitchFamily="18" charset="0"/>
              </a:rPr>
              <a:t>As the term progresses, I will send further information. I am looking forward to all the many activities and events that make Year 4 special and working with you, for your child. Please do get in touch if you have questions or concerns. </a:t>
            </a:r>
          </a:p>
          <a:p>
            <a:pPr algn="ctr">
              <a:lnSpc>
                <a:spcPct val="107000"/>
              </a:lnSpc>
              <a:spcAft>
                <a:spcPts val="800"/>
              </a:spcAft>
            </a:pPr>
            <a:r>
              <a:rPr lang="en-GB" sz="1200" dirty="0">
                <a:effectLst/>
                <a:latin typeface="Century Gothic" panose="020B0502020202020204" pitchFamily="34" charset="0"/>
                <a:ea typeface="Calibri" panose="020F0502020204030204" pitchFamily="34" charset="0"/>
                <a:cs typeface="Times New Roman" panose="02020603050405020304" pitchFamily="18" charset="0"/>
              </a:rPr>
              <a:t>Miss John and the Year 4 Team</a:t>
            </a:r>
            <a:endParaRPr lang="en-US" dirty="0"/>
          </a:p>
        </p:txBody>
      </p:sp>
    </p:spTree>
    <p:extLst>
      <p:ext uri="{BB962C8B-B14F-4D97-AF65-F5344CB8AC3E}">
        <p14:creationId xmlns:p14="http://schemas.microsoft.com/office/powerpoint/2010/main" val="312157915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877</TotalTime>
  <Words>444</Words>
  <Application>Microsoft Office PowerPoint</Application>
  <PresentationFormat>A4 Paper (210x297 mm)</PresentationFormat>
  <Paragraphs>31</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Century Gothic</vt:lpstr>
      <vt:lpstr>Dreaming Outloud Script Pro</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Katie John</dc:creator>
  <cp:lastModifiedBy>Katie John</cp:lastModifiedBy>
  <cp:revision>14</cp:revision>
  <cp:lastPrinted>2023-09-08T11:46:56Z</cp:lastPrinted>
  <dcterms:created xsi:type="dcterms:W3CDTF">2023-04-27T19:24:44Z</dcterms:created>
  <dcterms:modified xsi:type="dcterms:W3CDTF">2024-05-09T16:12:04Z</dcterms:modified>
</cp:coreProperties>
</file>