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p:normalViewPr>
  <p:slideViewPr>
    <p:cSldViewPr snapToGrid="0">
      <p:cViewPr>
        <p:scale>
          <a:sx n="160" d="100"/>
          <a:sy n="160" d="100"/>
        </p:scale>
        <p:origin x="1332"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75827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4895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9556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39546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664E11B-F4F0-AB44-8CB8-2289AFFC81D3}"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08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64E11B-F4F0-AB44-8CB8-2289AFFC81D3}"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9208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64E11B-F4F0-AB44-8CB8-2289AFFC81D3}" type="datetimeFigureOut">
              <a:rPr lang="en-US" smtClean="0"/>
              <a:t>1/16/2025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69005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664E11B-F4F0-AB44-8CB8-2289AFFC81D3}" type="datetimeFigureOut">
              <a:rPr lang="en-US" smtClean="0"/>
              <a:t>1/16/2025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0172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E11B-F4F0-AB44-8CB8-2289AFFC81D3}" type="datetimeFigureOut">
              <a:rPr lang="en-US" smtClean="0"/>
              <a:t>1/16/2025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4011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64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47941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64E11B-F4F0-AB44-8CB8-2289AFFC81D3}" type="datetimeFigureOut">
              <a:rPr lang="en-US" smtClean="0"/>
              <a:t>1/16/2025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72E2EF-A7FA-C543-8383-54DB8B433F77}" type="slidenum">
              <a:rPr lang="en-US" smtClean="0"/>
              <a:t>‹#›</a:t>
            </a:fld>
            <a:endParaRPr lang="en-US"/>
          </a:p>
        </p:txBody>
      </p:sp>
    </p:spTree>
    <p:extLst>
      <p:ext uri="{BB962C8B-B14F-4D97-AF65-F5344CB8AC3E}">
        <p14:creationId xmlns:p14="http://schemas.microsoft.com/office/powerpoint/2010/main" val="3525080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D5253D-22A3-3ABE-D9B3-021A6FB0C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502" y="195829"/>
            <a:ext cx="1367110" cy="1261884"/>
          </a:xfrm>
          <a:prstGeom prst="rect">
            <a:avLst/>
          </a:prstGeom>
        </p:spPr>
      </p:pic>
      <p:sp>
        <p:nvSpPr>
          <p:cNvPr id="5" name="TextBox 4">
            <a:extLst>
              <a:ext uri="{FF2B5EF4-FFF2-40B4-BE49-F238E27FC236}">
                <a16:creationId xmlns:a16="http://schemas.microsoft.com/office/drawing/2014/main" id="{CECE0235-C2AD-2037-5BF9-0FF556B016A3}"/>
              </a:ext>
            </a:extLst>
          </p:cNvPr>
          <p:cNvSpPr txBox="1"/>
          <p:nvPr/>
        </p:nvSpPr>
        <p:spPr>
          <a:xfrm>
            <a:off x="1630391" y="215251"/>
            <a:ext cx="5092148" cy="1077218"/>
          </a:xfrm>
          <a:prstGeom prst="rect">
            <a:avLst/>
          </a:prstGeom>
          <a:noFill/>
        </p:spPr>
        <p:txBody>
          <a:bodyPr wrap="square" rtlCol="0">
            <a:spAutoFit/>
          </a:bodyPr>
          <a:lstStyle/>
          <a:p>
            <a:pPr algn="ctr"/>
            <a:r>
              <a:rPr lang="en-US" sz="2000" dirty="0">
                <a:latin typeface="Century Gothic" panose="020B0502020202020204" pitchFamily="34" charset="0"/>
              </a:rPr>
              <a:t>Colney Heath Primary School</a:t>
            </a:r>
          </a:p>
          <a:p>
            <a:pPr algn="ctr"/>
            <a:r>
              <a:rPr lang="en-US" sz="4400" dirty="0">
                <a:latin typeface="Dreaming Outloud Script Pro" panose="03050502040304050704" pitchFamily="66" charset="77"/>
                <a:ea typeface="HELLOESLISCRIPT" panose="03000603000000000000" pitchFamily="49" charset="0"/>
                <a:cs typeface="Dreaming Outloud Script Pro" panose="03050502040304050704" pitchFamily="66" charset="77"/>
              </a:rPr>
              <a:t>Year 4 Newsletter</a:t>
            </a:r>
          </a:p>
        </p:txBody>
      </p:sp>
      <p:sp>
        <p:nvSpPr>
          <p:cNvPr id="8" name="Chevron 7">
            <a:extLst>
              <a:ext uri="{FF2B5EF4-FFF2-40B4-BE49-F238E27FC236}">
                <a16:creationId xmlns:a16="http://schemas.microsoft.com/office/drawing/2014/main" id="{2ED3E261-3F98-282B-58C0-DD450A84D859}"/>
              </a:ext>
            </a:extLst>
          </p:cNvPr>
          <p:cNvSpPr/>
          <p:nvPr/>
        </p:nvSpPr>
        <p:spPr>
          <a:xfrm>
            <a:off x="3643846" y="1131667"/>
            <a:ext cx="3554361" cy="425584"/>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ln>
                  <a:solidFill>
                    <a:schemeClr val="bg1"/>
                  </a:solidFill>
                </a:ln>
                <a:solidFill>
                  <a:schemeClr val="bg1"/>
                </a:solidFill>
                <a:latin typeface="Century Gothic" panose="020B0502020202020204" pitchFamily="34" charset="0"/>
              </a:rPr>
              <a:t>Spring - 2025</a:t>
            </a:r>
          </a:p>
        </p:txBody>
      </p:sp>
      <p:sp>
        <p:nvSpPr>
          <p:cNvPr id="9" name="TextBox 8">
            <a:extLst>
              <a:ext uri="{FF2B5EF4-FFF2-40B4-BE49-F238E27FC236}">
                <a16:creationId xmlns:a16="http://schemas.microsoft.com/office/drawing/2014/main" id="{6ACA79C9-1422-1ACB-6EFF-B81C7DFA1754}"/>
              </a:ext>
            </a:extLst>
          </p:cNvPr>
          <p:cNvSpPr txBox="1"/>
          <p:nvPr/>
        </p:nvSpPr>
        <p:spPr>
          <a:xfrm>
            <a:off x="197856" y="1934737"/>
            <a:ext cx="3177396" cy="1846659"/>
          </a:xfrm>
          <a:prstGeom prst="rect">
            <a:avLst/>
          </a:prstGeom>
          <a:noFill/>
          <a:ln>
            <a:solidFill>
              <a:schemeClr val="tx1"/>
            </a:solidFill>
          </a:ln>
        </p:spPr>
        <p:txBody>
          <a:bodyPr wrap="square" rtlCol="0">
            <a:spAutoFit/>
          </a:bodyPr>
          <a:lstStyle/>
          <a:p>
            <a:r>
              <a:rPr lang="en-US"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Dates for your diary</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- 7</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January – back to school</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- 24</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January – Year 4 class Assembly</a:t>
            </a:r>
          </a:p>
          <a:p>
            <a:pPr marL="171450" indent="-171450">
              <a:buFontTx/>
              <a:buChar char="-"/>
            </a:pP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17</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-21</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st</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February – Half term</a:t>
            </a:r>
          </a:p>
          <a:p>
            <a:pPr marL="171450" indent="-171450">
              <a:buFontTx/>
              <a:buChar char="-"/>
            </a:pP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27</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February – Engineer workshop</a:t>
            </a:r>
          </a:p>
          <a:p>
            <a:pPr marL="171450" indent="-171450">
              <a:buFontTx/>
              <a:buChar char="-"/>
            </a:pP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4</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April – </a:t>
            </a:r>
            <a:r>
              <a:rPr lang="en-US" sz="1200">
                <a:latin typeface="Century Gothic" panose="020B0502020202020204" pitchFamily="34" charset="0"/>
                <a:ea typeface="HELLOESLISCRIPT" panose="03000603000000000000" pitchFamily="49" charset="0"/>
                <a:cs typeface="Dreaming Outloud Script Pro" panose="03050502040304050704" pitchFamily="66" charset="77"/>
              </a:rPr>
              <a:t>1:30 finish - End of Term</a:t>
            </a:r>
            <a:endParaRPr lang="en-US" sz="1200" dirty="0">
              <a:latin typeface="Century Gothic" panose="020B0502020202020204" pitchFamily="34" charset="0"/>
              <a:ea typeface="HELLOESLISCRIPT" panose="03000603000000000000" pitchFamily="49" charset="0"/>
              <a:cs typeface="Dreaming Outloud Script Pro" panose="03050502040304050704" pitchFamily="66" charset="77"/>
            </a:endParaRPr>
          </a:p>
          <a:p>
            <a:endParaRPr lang="en-US" sz="1200" dirty="0">
              <a:latin typeface="Century Gothic" panose="020B0502020202020204" pitchFamily="34" charset="0"/>
            </a:endParaRPr>
          </a:p>
          <a:p>
            <a:endParaRPr lang="en-US" sz="1200" dirty="0">
              <a:latin typeface="Century Gothic" panose="020B0502020202020204" pitchFamily="34" charset="0"/>
            </a:endParaRPr>
          </a:p>
          <a:p>
            <a:endParaRPr lang="en-US" sz="1200" dirty="0">
              <a:latin typeface="Century Gothic" panose="020B0502020202020204" pitchFamily="34" charset="0"/>
            </a:endParaRPr>
          </a:p>
        </p:txBody>
      </p:sp>
      <p:sp>
        <p:nvSpPr>
          <p:cNvPr id="10" name="TextBox 9">
            <a:extLst>
              <a:ext uri="{FF2B5EF4-FFF2-40B4-BE49-F238E27FC236}">
                <a16:creationId xmlns:a16="http://schemas.microsoft.com/office/drawing/2014/main" id="{7ED77B7F-2E2A-7DBA-1A14-555DE91D0159}"/>
              </a:ext>
            </a:extLst>
          </p:cNvPr>
          <p:cNvSpPr txBox="1"/>
          <p:nvPr/>
        </p:nvSpPr>
        <p:spPr>
          <a:xfrm>
            <a:off x="269502" y="1505178"/>
            <a:ext cx="6318996" cy="461665"/>
          </a:xfrm>
          <a:prstGeom prst="rect">
            <a:avLst/>
          </a:prstGeom>
          <a:noFill/>
        </p:spPr>
        <p:txBody>
          <a:bodyPr wrap="square" rtlCol="0">
            <a:spAutoFit/>
          </a:bodyPr>
          <a:lstStyle/>
          <a:p>
            <a:pPr algn="just"/>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Welcome back Year 4, I hope you all had a restful Christmas break, and are all ready and raring to go for the year ahead. </a:t>
            </a:r>
          </a:p>
        </p:txBody>
      </p:sp>
      <p:sp>
        <p:nvSpPr>
          <p:cNvPr id="11" name="TextBox 10">
            <a:extLst>
              <a:ext uri="{FF2B5EF4-FFF2-40B4-BE49-F238E27FC236}">
                <a16:creationId xmlns:a16="http://schemas.microsoft.com/office/drawing/2014/main" id="{BF7FAAC3-8EBF-E3A4-1E47-6BAC37869ABA}"/>
              </a:ext>
            </a:extLst>
          </p:cNvPr>
          <p:cNvSpPr txBox="1"/>
          <p:nvPr/>
        </p:nvSpPr>
        <p:spPr>
          <a:xfrm>
            <a:off x="197855" y="3626856"/>
            <a:ext cx="6453037" cy="5262979"/>
          </a:xfrm>
          <a:prstGeom prst="rect">
            <a:avLst/>
          </a:prstGeom>
          <a:noFill/>
          <a:ln>
            <a:solidFill>
              <a:schemeClr val="tx1"/>
            </a:solidFill>
          </a:ln>
        </p:spPr>
        <p:txBody>
          <a:bodyPr wrap="square" rtlCol="0">
            <a:spAutoFit/>
          </a:bodyPr>
          <a:lstStyle/>
          <a:p>
            <a:pPr algn="ctr"/>
            <a:r>
              <a:rPr lang="en-US" sz="2400"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Our learning!</a:t>
            </a:r>
          </a:p>
          <a:p>
            <a:pPr algn="just"/>
            <a:r>
              <a:rPr lang="en-US" sz="1200" b="1" dirty="0">
                <a:latin typeface="Century Gothic" panose="020B0502020202020204" pitchFamily="34" charset="0"/>
                <a:cs typeface="Dreaming Outloud Script Pro" panose="03050502040304050704" pitchFamily="66" charset="77"/>
              </a:rPr>
              <a:t>English: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In English this term, we will be writing a range of genres using ‘Real-Life Mysteries’ to write a newspaper report, ‘Africa, Amazing Africa’ to write a persuasive leaflet, ‘Leon and the Place Between’ to write a </a:t>
            </a:r>
            <a:r>
              <a:rPr lang="en-GB" sz="1200" dirty="0">
                <a:latin typeface="Century Gothic" panose="020B0502020202020204" pitchFamily="34" charset="0"/>
                <a:ea typeface="Calibri" panose="020F0502020204030204" pitchFamily="34" charset="0"/>
                <a:cs typeface="Times New Roman" panose="02020603050405020304" pitchFamily="18" charset="0"/>
              </a:rPr>
              <a:t>narrative and ‘The Works’ to write Haiku poems.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During these units, we will have many opportunities for discussion and vocabulary building, before revising sentence constructions – the building blocks of writing.</a:t>
            </a:r>
            <a:endParaRPr lang="en-US" sz="1200" b="1" dirty="0">
              <a:latin typeface="Century Gothic" panose="020B0502020202020204" pitchFamily="34" charset="0"/>
              <a:cs typeface="Dreaming Outloud Script Pro" panose="03050502040304050704" pitchFamily="66" charset="77"/>
            </a:endParaRPr>
          </a:p>
          <a:p>
            <a:pPr algn="just"/>
            <a:r>
              <a:rPr lang="en-US" sz="1200" b="1" dirty="0" err="1">
                <a:latin typeface="Century Gothic" panose="020B0502020202020204" pitchFamily="34" charset="0"/>
                <a:cs typeface="Dreaming Outloud Script Pro" panose="03050502040304050704" pitchFamily="66" charset="77"/>
              </a:rPr>
              <a:t>Maths</a:t>
            </a:r>
            <a:r>
              <a:rPr lang="en-US" sz="1200" dirty="0">
                <a:latin typeface="Century Gothic" panose="020B0502020202020204" pitchFamily="34" charset="0"/>
                <a:cs typeface="Dreaming Outloud Script Pro" panose="03050502040304050704" pitchFamily="66" charset="77"/>
              </a:rPr>
              <a:t>: We will be focusing on different mathematical concepts such as; Perimeter, properties of shapes, symmetry, decimal numbers, calculating with decimal numbers, money, adding and subtracting fractions with the same denominator, finding fractions of quantities, equivalent fractions and formal methods for multiplication and division.</a:t>
            </a:r>
          </a:p>
          <a:p>
            <a:pPr algn="just"/>
            <a:r>
              <a:rPr lang="en-US" sz="1200" b="1" dirty="0">
                <a:latin typeface="Century Gothic" panose="020B0502020202020204" pitchFamily="34" charset="0"/>
                <a:cs typeface="Dreaming Outloud Script Pro" panose="03050502040304050704" pitchFamily="66" charset="77"/>
              </a:rPr>
              <a:t>Guided</a:t>
            </a:r>
            <a:r>
              <a:rPr lang="en-US" sz="1200" dirty="0">
                <a:latin typeface="Century Gothic" panose="020B0502020202020204" pitchFamily="34" charset="0"/>
                <a:cs typeface="Dreaming Outloud Script Pro" panose="03050502040304050704" pitchFamily="66" charset="77"/>
              </a:rPr>
              <a:t> </a:t>
            </a:r>
            <a:r>
              <a:rPr lang="en-US" sz="1200" b="1" dirty="0">
                <a:latin typeface="Century Gothic" panose="020B0502020202020204" pitchFamily="34" charset="0"/>
                <a:cs typeface="Dreaming Outloud Script Pro" panose="03050502040304050704" pitchFamily="66" charset="77"/>
              </a:rPr>
              <a:t>Reading</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will be enhancing our skills in vocabulary inferencing, predicting, explaining, retrieval, summarising using extracts from a variety of texts. </a:t>
            </a:r>
            <a:endParaRPr lang="en-US" sz="1200" dirty="0">
              <a:latin typeface="Century Gothic" panose="020B0502020202020204" pitchFamily="34" charset="0"/>
              <a:cs typeface="Dreaming Outloud Script Pro" panose="03050502040304050704" pitchFamily="66" charset="77"/>
            </a:endParaRPr>
          </a:p>
          <a:p>
            <a:pPr algn="just"/>
            <a:r>
              <a:rPr lang="en-US" sz="1200" b="1" dirty="0">
                <a:latin typeface="Century Gothic" panose="020B0502020202020204" pitchFamily="34" charset="0"/>
                <a:cs typeface="Dreaming Outloud Script Pro" panose="03050502040304050704" pitchFamily="66" charset="77"/>
              </a:rPr>
              <a:t>Science</a:t>
            </a:r>
            <a:r>
              <a:rPr lang="en-US" sz="1200" dirty="0">
                <a:latin typeface="Century Gothic" panose="020B0502020202020204" pitchFamily="34" charset="0"/>
                <a:cs typeface="Dreaming Outloud Script Pro" panose="03050502040304050704" pitchFamily="66" charset="77"/>
              </a:rPr>
              <a:t>: This term we will be exploring Animals Including Humans focusing on food chains, the digestive system and teeth.</a:t>
            </a:r>
          </a:p>
          <a:p>
            <a:pPr algn="just"/>
            <a:r>
              <a:rPr lang="en-US" sz="1200" b="1" dirty="0">
                <a:latin typeface="Century Gothic" panose="020B0502020202020204" pitchFamily="34" charset="0"/>
                <a:cs typeface="Dreaming Outloud Script Pro" panose="03050502040304050704" pitchFamily="66" charset="77"/>
              </a:rPr>
              <a:t>Geography</a:t>
            </a:r>
            <a:r>
              <a:rPr lang="en-US" sz="1200" dirty="0">
                <a:latin typeface="Century Gothic" panose="020B0502020202020204" pitchFamily="34" charset="0"/>
                <a:cs typeface="Dreaming Outloud Script Pro" panose="03050502040304050704" pitchFamily="66" charset="77"/>
              </a:rPr>
              <a:t>: Mountains, Volcanos and Earthquakes.</a:t>
            </a:r>
          </a:p>
          <a:p>
            <a:pPr algn="just"/>
            <a:r>
              <a:rPr lang="en-US" sz="1200" b="1" dirty="0">
                <a:latin typeface="Century Gothic" panose="020B0502020202020204" pitchFamily="34" charset="0"/>
                <a:cs typeface="Dreaming Outloud Script Pro" panose="03050502040304050704" pitchFamily="66" charset="77"/>
              </a:rPr>
              <a:t>Computing</a:t>
            </a:r>
            <a:r>
              <a:rPr lang="en-US" sz="1200" dirty="0">
                <a:latin typeface="Century Gothic" panose="020B0502020202020204" pitchFamily="34" charset="0"/>
                <a:cs typeface="Dreaming Outloud Script Pro" panose="03050502040304050704" pitchFamily="66" charset="77"/>
              </a:rPr>
              <a:t>: We will be coding, learning about online safety and animations.</a:t>
            </a:r>
          </a:p>
          <a:p>
            <a:pPr algn="just"/>
            <a:r>
              <a:rPr lang="en-US" sz="1200" b="1" dirty="0">
                <a:latin typeface="Century Gothic" panose="020B0502020202020204" pitchFamily="34" charset="0"/>
                <a:cs typeface="Dreaming Outloud Script Pro" panose="03050502040304050704" pitchFamily="66" charset="77"/>
              </a:rPr>
              <a:t>ART</a:t>
            </a:r>
            <a:r>
              <a:rPr lang="en-US" sz="1200" dirty="0">
                <a:latin typeface="Century Gothic" panose="020B0502020202020204" pitchFamily="34" charset="0"/>
                <a:cs typeface="Dreaming Outloud Script Pro" panose="03050502040304050704" pitchFamily="66" charset="77"/>
              </a:rPr>
              <a:t>: Collage</a:t>
            </a:r>
          </a:p>
          <a:p>
            <a:pPr algn="just"/>
            <a:r>
              <a:rPr lang="en-US" sz="1200" b="1" dirty="0">
                <a:latin typeface="Century Gothic" panose="020B0502020202020204" pitchFamily="34" charset="0"/>
                <a:cs typeface="Dreaming Outloud Script Pro" panose="03050502040304050704" pitchFamily="66" charset="77"/>
              </a:rPr>
              <a:t>DT</a:t>
            </a:r>
            <a:r>
              <a:rPr lang="en-US" sz="1200" dirty="0">
                <a:latin typeface="Century Gothic" panose="020B0502020202020204" pitchFamily="34" charset="0"/>
                <a:cs typeface="Dreaming Outloud Script Pro" panose="03050502040304050704" pitchFamily="66" charset="77"/>
              </a:rPr>
              <a:t>: Pneumatics</a:t>
            </a:r>
          </a:p>
          <a:p>
            <a:pPr algn="just"/>
            <a:r>
              <a:rPr lang="en-US" sz="1200" b="1" dirty="0">
                <a:latin typeface="Century Gothic" panose="020B0502020202020204" pitchFamily="34" charset="0"/>
                <a:cs typeface="Dreaming Outloud Script Pro" panose="03050502040304050704" pitchFamily="66" charset="77"/>
              </a:rPr>
              <a:t>PE</a:t>
            </a:r>
            <a:r>
              <a:rPr lang="en-US" sz="1200" dirty="0">
                <a:latin typeface="Century Gothic" panose="020B0502020202020204" pitchFamily="34" charset="0"/>
                <a:cs typeface="Dreaming Outloud Script Pro" panose="03050502040304050704" pitchFamily="66" charset="77"/>
              </a:rPr>
              <a:t>: Athletics and Dance</a:t>
            </a:r>
          </a:p>
          <a:p>
            <a:pPr algn="just"/>
            <a:r>
              <a:rPr lang="en-US" sz="1200" b="1" dirty="0">
                <a:latin typeface="Century Gothic" panose="020B0502020202020204" pitchFamily="34" charset="0"/>
                <a:cs typeface="Dreaming Outloud Script Pro" panose="03050502040304050704" pitchFamily="66" charset="77"/>
              </a:rPr>
              <a:t>French</a:t>
            </a:r>
            <a:r>
              <a:rPr lang="en-US" sz="1200" dirty="0">
                <a:latin typeface="Century Gothic" panose="020B0502020202020204" pitchFamily="34" charset="0"/>
                <a:cs typeface="Dreaming Outloud Script Pro" panose="03050502040304050704" pitchFamily="66" charset="77"/>
              </a:rPr>
              <a:t>: ‘Presenting Myself’ and ‘Date’</a:t>
            </a:r>
          </a:p>
          <a:p>
            <a:pPr algn="just"/>
            <a:r>
              <a:rPr lang="en-US" sz="1200" b="1" dirty="0">
                <a:latin typeface="Century Gothic" panose="020B0502020202020204" pitchFamily="34" charset="0"/>
                <a:cs typeface="Dreaming Outloud Script Pro" panose="03050502040304050704" pitchFamily="66" charset="77"/>
              </a:rPr>
              <a:t>Music</a:t>
            </a:r>
            <a:r>
              <a:rPr lang="en-US" sz="1200" dirty="0">
                <a:latin typeface="Century Gothic" panose="020B0502020202020204" pitchFamily="34" charset="0"/>
                <a:cs typeface="Dreaming Outloud Script Pro" panose="03050502040304050704" pitchFamily="66" charset="77"/>
              </a:rPr>
              <a:t>: ‘Stop!’ and ‘Lean on Me’</a:t>
            </a:r>
          </a:p>
          <a:p>
            <a:pPr algn="just"/>
            <a:r>
              <a:rPr lang="en-US" sz="1200" b="1" dirty="0">
                <a:latin typeface="Century Gothic" panose="020B0502020202020204" pitchFamily="34" charset="0"/>
                <a:cs typeface="Dreaming Outloud Script Pro" panose="03050502040304050704" pitchFamily="66" charset="77"/>
              </a:rPr>
              <a:t>RE</a:t>
            </a:r>
            <a:r>
              <a:rPr lang="en-US" sz="1200" dirty="0">
                <a:latin typeface="Century Gothic" panose="020B0502020202020204" pitchFamily="34" charset="0"/>
                <a:cs typeface="Dreaming Outloud Script Pro" panose="03050502040304050704" pitchFamily="66" charset="77"/>
              </a:rPr>
              <a:t>: Belonging, Different ideas of Gods, sacred spaces and prayer and Good Friday – Christianity and Sikhism.</a:t>
            </a:r>
          </a:p>
          <a:p>
            <a:pPr algn="just"/>
            <a:r>
              <a:rPr lang="en-US" sz="1200" b="1" dirty="0">
                <a:latin typeface="Century Gothic" panose="020B0502020202020204" pitchFamily="34" charset="0"/>
                <a:cs typeface="Dreaming Outloud Script Pro" panose="03050502040304050704" pitchFamily="66" charset="77"/>
              </a:rPr>
              <a:t>PSHE</a:t>
            </a:r>
            <a:r>
              <a:rPr lang="en-US" sz="1200" dirty="0">
                <a:latin typeface="Century Gothic" panose="020B0502020202020204" pitchFamily="34" charset="0"/>
                <a:cs typeface="Dreaming Outloud Script Pro" panose="03050502040304050704" pitchFamily="66" charset="77"/>
              </a:rPr>
              <a:t>: In Jigsaw PSHE we will be looking at the ‘Dreams and Goals’ and ‘Heathy Me’ units.</a:t>
            </a:r>
          </a:p>
        </p:txBody>
      </p:sp>
      <p:sp>
        <p:nvSpPr>
          <p:cNvPr id="12" name="TextBox 11">
            <a:extLst>
              <a:ext uri="{FF2B5EF4-FFF2-40B4-BE49-F238E27FC236}">
                <a16:creationId xmlns:a16="http://schemas.microsoft.com/office/drawing/2014/main" id="{D2448A3D-CD8F-2801-C0D7-6D8CDE095178}"/>
              </a:ext>
            </a:extLst>
          </p:cNvPr>
          <p:cNvSpPr txBox="1"/>
          <p:nvPr/>
        </p:nvSpPr>
        <p:spPr>
          <a:xfrm>
            <a:off x="3482747" y="1925490"/>
            <a:ext cx="3168145" cy="1661993"/>
          </a:xfrm>
          <a:prstGeom prst="rect">
            <a:avLst/>
          </a:prstGeom>
          <a:noFill/>
          <a:ln>
            <a:solidFill>
              <a:schemeClr val="tx1"/>
            </a:solidFill>
          </a:ln>
        </p:spPr>
        <p:txBody>
          <a:bodyPr wrap="square" rtlCol="0">
            <a:spAutoFit/>
          </a:bodyPr>
          <a:lstStyle/>
          <a:p>
            <a:r>
              <a:rPr lang="en-US" u="sng" dirty="0">
                <a:latin typeface="Dreaming Outloud Script Pro" panose="020F0502020204030204" pitchFamily="34" charset="0"/>
                <a:ea typeface="Brush Script MT" panose="03060802040406070304" pitchFamily="66" charset="-122"/>
                <a:cs typeface="Dreaming Outloud Script Pro" panose="020F0502020204030204" pitchFamily="34" charset="0"/>
              </a:rPr>
              <a:t>Key information</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Please remember to read with your child at least 4 days a week and sign their reading record.</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Spelling tests are every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Times tables homework due given Friday and due the following Friday.</a:t>
            </a:r>
          </a:p>
          <a:p>
            <a:pPr marL="285750" indent="-285750">
              <a:buFontTx/>
              <a:buChar char="-"/>
            </a:pPr>
            <a:r>
              <a:rPr lang="en-US" sz="1200" dirty="0" err="1">
                <a:latin typeface="Century Gothic" panose="020B0502020202020204" pitchFamily="34" charset="0"/>
                <a:ea typeface="Brush Script MT" panose="03060802040406070304" pitchFamily="66" charset="-122"/>
                <a:cs typeface="Dreaming Outloud Script Pro" panose="020F0502020204030204" pitchFamily="34" charset="0"/>
              </a:rPr>
              <a:t>TTRockstars</a:t>
            </a: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 practice 3 times a week.</a:t>
            </a:r>
          </a:p>
        </p:txBody>
      </p:sp>
      <p:sp>
        <p:nvSpPr>
          <p:cNvPr id="2" name="TextBox 1">
            <a:extLst>
              <a:ext uri="{FF2B5EF4-FFF2-40B4-BE49-F238E27FC236}">
                <a16:creationId xmlns:a16="http://schemas.microsoft.com/office/drawing/2014/main" id="{D6798C8B-EFE9-CE83-81CA-F7F175BB8D95}"/>
              </a:ext>
            </a:extLst>
          </p:cNvPr>
          <p:cNvSpPr txBox="1"/>
          <p:nvPr/>
        </p:nvSpPr>
        <p:spPr>
          <a:xfrm>
            <a:off x="0" y="8887721"/>
            <a:ext cx="6858000" cy="975267"/>
          </a:xfrm>
          <a:prstGeom prst="rect">
            <a:avLst/>
          </a:prstGeom>
          <a:noFill/>
        </p:spPr>
        <p:txBody>
          <a:bodyPr wrap="square" rtlCol="0">
            <a:spAutoFit/>
          </a:bodyPr>
          <a:lstStyle/>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As the term progresses, I will send further information. I am looking forward to all the many activities and events that make Year 4 special and working with you, for your child. Please do get in touch if you have questions or concerns. </a:t>
            </a:r>
          </a:p>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Miss John and the Year 4 Team</a:t>
            </a:r>
            <a:endParaRPr lang="en-US" dirty="0"/>
          </a:p>
        </p:txBody>
      </p:sp>
    </p:spTree>
    <p:extLst>
      <p:ext uri="{BB962C8B-B14F-4D97-AF65-F5344CB8AC3E}">
        <p14:creationId xmlns:p14="http://schemas.microsoft.com/office/powerpoint/2010/main" val="3121579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884</TotalTime>
  <Words>468</Words>
  <Application>Microsoft Office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Dreaming Outloud Script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John</dc:creator>
  <cp:lastModifiedBy>Katie John</cp:lastModifiedBy>
  <cp:revision>16</cp:revision>
  <cp:lastPrinted>2023-09-08T11:46:56Z</cp:lastPrinted>
  <dcterms:created xsi:type="dcterms:W3CDTF">2023-04-27T19:24:44Z</dcterms:created>
  <dcterms:modified xsi:type="dcterms:W3CDTF">2025-01-16T16:48:56Z</dcterms:modified>
</cp:coreProperties>
</file>