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87"/>
  </p:normalViewPr>
  <p:slideViewPr>
    <p:cSldViewPr snapToGrid="0">
      <p:cViewPr>
        <p:scale>
          <a:sx n="130" d="100"/>
          <a:sy n="130" d="100"/>
        </p:scale>
        <p:origin x="1986" y="-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E11B-F4F0-AB44-8CB8-2289AFFC81D3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2E2EF-A7FA-C543-8383-54DB8B433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270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E11B-F4F0-AB44-8CB8-2289AFFC81D3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2E2EF-A7FA-C543-8383-54DB8B433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58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E11B-F4F0-AB44-8CB8-2289AFFC81D3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2E2EF-A7FA-C543-8383-54DB8B433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568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E11B-F4F0-AB44-8CB8-2289AFFC81D3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2E2EF-A7FA-C543-8383-54DB8B433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461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E11B-F4F0-AB44-8CB8-2289AFFC81D3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2E2EF-A7FA-C543-8383-54DB8B433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87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E11B-F4F0-AB44-8CB8-2289AFFC81D3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2E2EF-A7FA-C543-8383-54DB8B433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879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E11B-F4F0-AB44-8CB8-2289AFFC81D3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2E2EF-A7FA-C543-8383-54DB8B433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054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E11B-F4F0-AB44-8CB8-2289AFFC81D3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2E2EF-A7FA-C543-8383-54DB8B433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25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E11B-F4F0-AB44-8CB8-2289AFFC81D3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2E2EF-A7FA-C543-8383-54DB8B433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112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E11B-F4F0-AB44-8CB8-2289AFFC81D3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2E2EF-A7FA-C543-8383-54DB8B433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453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E11B-F4F0-AB44-8CB8-2289AFFC81D3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2E2EF-A7FA-C543-8383-54DB8B433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412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4E11B-F4F0-AB44-8CB8-2289AFFC81D3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2E2EF-A7FA-C543-8383-54DB8B433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080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6D5253D-22A3-3ABE-D9B3-021A6FB0C2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502" y="195829"/>
            <a:ext cx="1367110" cy="126188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ECE0235-C2AD-2037-5BF9-0FF556B016A3}"/>
              </a:ext>
            </a:extLst>
          </p:cNvPr>
          <p:cNvSpPr txBox="1"/>
          <p:nvPr/>
        </p:nvSpPr>
        <p:spPr>
          <a:xfrm>
            <a:off x="1630391" y="215251"/>
            <a:ext cx="50921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entury Gothic" panose="020B0502020202020204" pitchFamily="34" charset="0"/>
              </a:rPr>
              <a:t>Colney Heath Primary School</a:t>
            </a:r>
          </a:p>
          <a:p>
            <a:pPr algn="ctr"/>
            <a:r>
              <a:rPr lang="en-US" sz="4400" dirty="0">
                <a:latin typeface="Dreaming Outloud Script Pro" panose="03050502040304050704" pitchFamily="66" charset="77"/>
                <a:ea typeface="HELLOESLISCRIPT" panose="03000603000000000000" pitchFamily="49" charset="0"/>
                <a:cs typeface="Dreaming Outloud Script Pro" panose="03050502040304050704" pitchFamily="66" charset="77"/>
              </a:rPr>
              <a:t>Year 4 Newsletter</a:t>
            </a:r>
          </a:p>
        </p:txBody>
      </p:sp>
      <p:sp>
        <p:nvSpPr>
          <p:cNvPr id="8" name="Chevron 7">
            <a:extLst>
              <a:ext uri="{FF2B5EF4-FFF2-40B4-BE49-F238E27FC236}">
                <a16:creationId xmlns:a16="http://schemas.microsoft.com/office/drawing/2014/main" id="{2ED3E261-3F98-282B-58C0-DD450A84D859}"/>
              </a:ext>
            </a:extLst>
          </p:cNvPr>
          <p:cNvSpPr/>
          <p:nvPr/>
        </p:nvSpPr>
        <p:spPr>
          <a:xfrm>
            <a:off x="3643846" y="1131667"/>
            <a:ext cx="3554361" cy="425584"/>
          </a:xfrm>
          <a:prstGeom prst="chevron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</a:rPr>
              <a:t>Summer - 2025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ACA79C9-1422-1ACB-6EFF-B81C7DFA1754}"/>
              </a:ext>
            </a:extLst>
          </p:cNvPr>
          <p:cNvSpPr txBox="1"/>
          <p:nvPr/>
        </p:nvSpPr>
        <p:spPr>
          <a:xfrm>
            <a:off x="197856" y="2000196"/>
            <a:ext cx="3177396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u="sng" dirty="0">
                <a:latin typeface="Dreaming Outloud Script Pro" panose="03050502040304050704" pitchFamily="66" charset="77"/>
                <a:ea typeface="HELLOESLISCRIPT" panose="03000603000000000000" pitchFamily="49" charset="0"/>
                <a:cs typeface="Dreaming Outloud Script Pro" panose="03050502040304050704" pitchFamily="66" charset="77"/>
              </a:rPr>
              <a:t>Dates for your diary</a:t>
            </a:r>
          </a:p>
          <a:p>
            <a:pPr marL="171450" indent="-171450">
              <a:buFontTx/>
              <a:buChar char="-"/>
            </a:pPr>
            <a:r>
              <a:rPr lang="en-US" sz="1200" dirty="0">
                <a:latin typeface="Century Gothic" panose="020B0502020202020204" pitchFamily="34" charset="0"/>
                <a:ea typeface="HELLOESLISCRIPT" panose="03000603000000000000" pitchFamily="49" charset="0"/>
                <a:cs typeface="Dreaming Outloud Script Pro" panose="03050502040304050704" pitchFamily="66" charset="77"/>
              </a:rPr>
              <a:t>22</a:t>
            </a:r>
            <a:r>
              <a:rPr lang="en-US" sz="1200" baseline="30000" dirty="0">
                <a:latin typeface="Century Gothic" panose="020B0502020202020204" pitchFamily="34" charset="0"/>
                <a:ea typeface="HELLOESLISCRIPT" panose="03000603000000000000" pitchFamily="49" charset="0"/>
                <a:cs typeface="Dreaming Outloud Script Pro" panose="03050502040304050704" pitchFamily="66" charset="77"/>
              </a:rPr>
              <a:t>nd</a:t>
            </a:r>
            <a:r>
              <a:rPr lang="en-US" sz="1200" dirty="0">
                <a:latin typeface="Century Gothic" panose="020B0502020202020204" pitchFamily="34" charset="0"/>
                <a:ea typeface="HELLOESLISCRIPT" panose="03000603000000000000" pitchFamily="49" charset="0"/>
                <a:cs typeface="Dreaming Outloud Script Pro" panose="03050502040304050704" pitchFamily="66" charset="77"/>
              </a:rPr>
              <a:t> April – Back to school</a:t>
            </a:r>
          </a:p>
          <a:p>
            <a:pPr marL="171450" indent="-171450">
              <a:buFontTx/>
              <a:buChar char="-"/>
            </a:pPr>
            <a:r>
              <a:rPr lang="en-US" sz="1200" dirty="0">
                <a:latin typeface="Century Gothic" panose="020B0502020202020204" pitchFamily="34" charset="0"/>
                <a:ea typeface="HELLOESLISCRIPT" panose="03000603000000000000" pitchFamily="49" charset="0"/>
                <a:cs typeface="Dreaming Outloud Script Pro" panose="03050502040304050704" pitchFamily="66" charset="77"/>
              </a:rPr>
              <a:t>5</a:t>
            </a:r>
            <a:r>
              <a:rPr lang="en-US" sz="1200" baseline="30000" dirty="0">
                <a:latin typeface="Century Gothic" panose="020B0502020202020204" pitchFamily="34" charset="0"/>
                <a:ea typeface="HELLOESLISCRIPT" panose="03000603000000000000" pitchFamily="49" charset="0"/>
                <a:cs typeface="Dreaming Outloud Script Pro" panose="03050502040304050704" pitchFamily="66" charset="77"/>
              </a:rPr>
              <a:t>th</a:t>
            </a:r>
            <a:r>
              <a:rPr lang="en-US" sz="1200" dirty="0">
                <a:latin typeface="Century Gothic" panose="020B0502020202020204" pitchFamily="34" charset="0"/>
                <a:ea typeface="HELLOESLISCRIPT" panose="03000603000000000000" pitchFamily="49" charset="0"/>
                <a:cs typeface="Dreaming Outloud Script Pro" panose="03050502040304050704" pitchFamily="66" charset="77"/>
              </a:rPr>
              <a:t> May – Bank holiday</a:t>
            </a:r>
          </a:p>
          <a:p>
            <a:pPr marL="171450" indent="-171450">
              <a:buFontTx/>
              <a:buChar char="-"/>
            </a:pPr>
            <a:r>
              <a:rPr lang="en-US" sz="1200" dirty="0">
                <a:latin typeface="Century Gothic" panose="020B0502020202020204" pitchFamily="34" charset="0"/>
                <a:ea typeface="HELLOESLISCRIPT" panose="03000603000000000000" pitchFamily="49" charset="0"/>
                <a:cs typeface="Dreaming Outloud Script Pro" panose="03050502040304050704" pitchFamily="66" charset="77"/>
              </a:rPr>
              <a:t>7</a:t>
            </a:r>
            <a:r>
              <a:rPr lang="en-US" sz="1200" baseline="30000" dirty="0">
                <a:latin typeface="Century Gothic" panose="020B0502020202020204" pitchFamily="34" charset="0"/>
                <a:ea typeface="HELLOESLISCRIPT" panose="03000603000000000000" pitchFamily="49" charset="0"/>
                <a:cs typeface="Dreaming Outloud Script Pro" panose="03050502040304050704" pitchFamily="66" charset="77"/>
              </a:rPr>
              <a:t>th</a:t>
            </a:r>
            <a:r>
              <a:rPr lang="en-US" sz="1200" dirty="0">
                <a:latin typeface="Century Gothic" panose="020B0502020202020204" pitchFamily="34" charset="0"/>
                <a:ea typeface="HELLOESLISCRIPT" panose="03000603000000000000" pitchFamily="49" charset="0"/>
                <a:cs typeface="Dreaming Outloud Script Pro" panose="03050502040304050704" pitchFamily="66" charset="77"/>
              </a:rPr>
              <a:t> May – internet safety workshop</a:t>
            </a:r>
          </a:p>
          <a:p>
            <a:pPr marL="171450" indent="-171450">
              <a:buFontTx/>
              <a:buChar char="-"/>
            </a:pPr>
            <a:r>
              <a:rPr lang="en-US" sz="1200" dirty="0">
                <a:latin typeface="Century Gothic" panose="020B0502020202020204" pitchFamily="34" charset="0"/>
                <a:ea typeface="HELLOESLISCRIPT" panose="03000603000000000000" pitchFamily="49" charset="0"/>
                <a:cs typeface="Dreaming Outloud Script Pro" panose="03050502040304050704" pitchFamily="66" charset="77"/>
              </a:rPr>
              <a:t>8</a:t>
            </a:r>
            <a:r>
              <a:rPr lang="en-US" sz="1200" baseline="30000" dirty="0">
                <a:latin typeface="Century Gothic" panose="020B0502020202020204" pitchFamily="34" charset="0"/>
                <a:ea typeface="HELLOESLISCRIPT" panose="03000603000000000000" pitchFamily="49" charset="0"/>
                <a:cs typeface="Dreaming Outloud Script Pro" panose="03050502040304050704" pitchFamily="66" charset="77"/>
              </a:rPr>
              <a:t>th</a:t>
            </a:r>
            <a:r>
              <a:rPr lang="en-US" sz="1200" dirty="0">
                <a:latin typeface="Century Gothic" panose="020B0502020202020204" pitchFamily="34" charset="0"/>
                <a:ea typeface="HELLOESLISCRIPT" panose="03000603000000000000" pitchFamily="49" charset="0"/>
                <a:cs typeface="Dreaming Outloud Script Pro" panose="03050502040304050704" pitchFamily="66" charset="77"/>
              </a:rPr>
              <a:t> May – VE day</a:t>
            </a:r>
          </a:p>
          <a:p>
            <a:pPr marL="171450" indent="-171450">
              <a:buFontTx/>
              <a:buChar char="-"/>
            </a:pPr>
            <a:r>
              <a:rPr lang="en-US" sz="1200" dirty="0">
                <a:latin typeface="Century Gothic" panose="020B0502020202020204" pitchFamily="34" charset="0"/>
                <a:ea typeface="HELLOESLISCRIPT" panose="03000603000000000000" pitchFamily="49" charset="0"/>
                <a:cs typeface="Dreaming Outloud Script Pro" panose="03050502040304050704" pitchFamily="66" charset="77"/>
              </a:rPr>
              <a:t>15</a:t>
            </a:r>
            <a:r>
              <a:rPr lang="en-US" sz="1200" baseline="30000" dirty="0">
                <a:latin typeface="Century Gothic" panose="020B0502020202020204" pitchFamily="34" charset="0"/>
                <a:ea typeface="HELLOESLISCRIPT" panose="03000603000000000000" pitchFamily="49" charset="0"/>
                <a:cs typeface="Dreaming Outloud Script Pro" panose="03050502040304050704" pitchFamily="66" charset="77"/>
              </a:rPr>
              <a:t>th</a:t>
            </a:r>
            <a:r>
              <a:rPr lang="en-US" sz="1200" dirty="0">
                <a:latin typeface="Century Gothic" panose="020B0502020202020204" pitchFamily="34" charset="0"/>
                <a:ea typeface="HELLOESLISCRIPT" panose="03000603000000000000" pitchFamily="49" charset="0"/>
                <a:cs typeface="Dreaming Outloud Script Pro" panose="03050502040304050704" pitchFamily="66" charset="77"/>
              </a:rPr>
              <a:t> May – School trip</a:t>
            </a:r>
          </a:p>
          <a:p>
            <a:pPr marL="171450" indent="-171450">
              <a:buFontTx/>
              <a:buChar char="-"/>
            </a:pPr>
            <a:r>
              <a:rPr lang="en-US" sz="1200" dirty="0">
                <a:latin typeface="Century Gothic" panose="020B0502020202020204" pitchFamily="34" charset="0"/>
                <a:ea typeface="HELLOESLISCRIPT" panose="03000603000000000000" pitchFamily="49" charset="0"/>
                <a:cs typeface="Dreaming Outloud Script Pro" panose="03050502040304050704" pitchFamily="66" charset="77"/>
              </a:rPr>
              <a:t>23</a:t>
            </a:r>
            <a:r>
              <a:rPr lang="en-US" sz="1200" baseline="30000" dirty="0">
                <a:latin typeface="Century Gothic" panose="020B0502020202020204" pitchFamily="34" charset="0"/>
                <a:ea typeface="HELLOESLISCRIPT" panose="03000603000000000000" pitchFamily="49" charset="0"/>
                <a:cs typeface="Dreaming Outloud Script Pro" panose="03050502040304050704" pitchFamily="66" charset="77"/>
              </a:rPr>
              <a:t>rd</a:t>
            </a:r>
            <a:r>
              <a:rPr lang="en-US" sz="1200" dirty="0">
                <a:latin typeface="Century Gothic" panose="020B0502020202020204" pitchFamily="34" charset="0"/>
                <a:ea typeface="HELLOESLISCRIPT" panose="03000603000000000000" pitchFamily="49" charset="0"/>
                <a:cs typeface="Dreaming Outloud Script Pro" panose="03050502040304050704" pitchFamily="66" charset="77"/>
              </a:rPr>
              <a:t> May – Poem recital</a:t>
            </a:r>
          </a:p>
          <a:p>
            <a:pPr marL="171450" indent="-171450">
              <a:buFontTx/>
              <a:buChar char="-"/>
            </a:pPr>
            <a:r>
              <a:rPr lang="en-US" sz="1200" dirty="0">
                <a:latin typeface="Century Gothic" panose="020B0502020202020204" pitchFamily="34" charset="0"/>
                <a:ea typeface="HELLOESLISCRIPT" panose="03000603000000000000" pitchFamily="49" charset="0"/>
                <a:cs typeface="Dreaming Outloud Script Pro" panose="03050502040304050704" pitchFamily="66" charset="77"/>
              </a:rPr>
              <a:t>2</a:t>
            </a:r>
            <a:r>
              <a:rPr lang="en-US" sz="1200" baseline="30000" dirty="0">
                <a:latin typeface="Century Gothic" panose="020B0502020202020204" pitchFamily="34" charset="0"/>
                <a:ea typeface="HELLOESLISCRIPT" panose="03000603000000000000" pitchFamily="49" charset="0"/>
                <a:cs typeface="Dreaming Outloud Script Pro" panose="03050502040304050704" pitchFamily="66" charset="77"/>
              </a:rPr>
              <a:t>nd</a:t>
            </a:r>
            <a:r>
              <a:rPr lang="en-US" sz="1200" dirty="0">
                <a:latin typeface="Century Gothic" panose="020B0502020202020204" pitchFamily="34" charset="0"/>
                <a:ea typeface="HELLOESLISCRIPT" panose="03000603000000000000" pitchFamily="49" charset="0"/>
                <a:cs typeface="Dreaming Outloud Script Pro" panose="03050502040304050704" pitchFamily="66" charset="77"/>
              </a:rPr>
              <a:t> June – Inset day</a:t>
            </a:r>
          </a:p>
          <a:p>
            <a:pPr marL="171450" indent="-171450">
              <a:buFontTx/>
              <a:buChar char="-"/>
            </a:pPr>
            <a:r>
              <a:rPr lang="en-US" sz="1200" dirty="0">
                <a:latin typeface="Century Gothic" panose="020B0502020202020204" pitchFamily="34" charset="0"/>
                <a:ea typeface="HELLOESLISCRIPT" panose="03000603000000000000" pitchFamily="49" charset="0"/>
                <a:cs typeface="Dreaming Outloud Script Pro" panose="03050502040304050704" pitchFamily="66" charset="77"/>
              </a:rPr>
              <a:t>5</a:t>
            </a:r>
            <a:r>
              <a:rPr lang="en-US" sz="1200" baseline="30000" dirty="0">
                <a:latin typeface="Century Gothic" panose="020B0502020202020204" pitchFamily="34" charset="0"/>
                <a:ea typeface="HELLOESLISCRIPT" panose="03000603000000000000" pitchFamily="49" charset="0"/>
                <a:cs typeface="Dreaming Outloud Script Pro" panose="03050502040304050704" pitchFamily="66" charset="77"/>
              </a:rPr>
              <a:t>th</a:t>
            </a:r>
            <a:r>
              <a:rPr lang="en-US" sz="1200" dirty="0">
                <a:latin typeface="Century Gothic" panose="020B0502020202020204" pitchFamily="34" charset="0"/>
                <a:ea typeface="HELLOESLISCRIPT" panose="03000603000000000000" pitchFamily="49" charset="0"/>
                <a:cs typeface="Dreaming Outloud Script Pro" panose="03050502040304050704" pitchFamily="66" charset="77"/>
              </a:rPr>
              <a:t> June – Sports day</a:t>
            </a:r>
          </a:p>
          <a:p>
            <a:pPr marL="171450" indent="-171450">
              <a:buFontTx/>
              <a:buChar char="-"/>
            </a:pPr>
            <a:r>
              <a:rPr lang="en-US" sz="1200" dirty="0">
                <a:latin typeface="Century Gothic" panose="020B0502020202020204" pitchFamily="34" charset="0"/>
                <a:ea typeface="HELLOESLISCRIPT" panose="03000603000000000000" pitchFamily="49" charset="0"/>
                <a:cs typeface="Dreaming Outloud Script Pro" panose="03050502040304050704" pitchFamily="66" charset="77"/>
              </a:rPr>
              <a:t>13</a:t>
            </a:r>
            <a:r>
              <a:rPr lang="en-US" sz="1200" baseline="30000" dirty="0">
                <a:latin typeface="Century Gothic" panose="020B0502020202020204" pitchFamily="34" charset="0"/>
                <a:ea typeface="HELLOESLISCRIPT" panose="03000603000000000000" pitchFamily="49" charset="0"/>
                <a:cs typeface="Dreaming Outloud Script Pro" panose="03050502040304050704" pitchFamily="66" charset="77"/>
              </a:rPr>
              <a:t>th</a:t>
            </a:r>
            <a:r>
              <a:rPr lang="en-US" sz="1200" dirty="0">
                <a:latin typeface="Century Gothic" panose="020B0502020202020204" pitchFamily="34" charset="0"/>
                <a:ea typeface="HELLOESLISCRIPT" panose="03000603000000000000" pitchFamily="49" charset="0"/>
                <a:cs typeface="Dreaming Outloud Script Pro" panose="03050502040304050704" pitchFamily="66" charset="77"/>
              </a:rPr>
              <a:t> June – Class assembly</a:t>
            </a:r>
          </a:p>
          <a:p>
            <a:pPr marL="171450" indent="-171450">
              <a:buFontTx/>
              <a:buChar char="-"/>
            </a:pPr>
            <a:r>
              <a:rPr lang="en-US" sz="1200" dirty="0">
                <a:latin typeface="Century Gothic" panose="020B0502020202020204" pitchFamily="34" charset="0"/>
                <a:ea typeface="HELLOESLISCRIPT" panose="03000603000000000000" pitchFamily="49" charset="0"/>
                <a:cs typeface="Dreaming Outloud Script Pro" panose="03050502040304050704" pitchFamily="66" charset="77"/>
              </a:rPr>
              <a:t>28</a:t>
            </a:r>
            <a:r>
              <a:rPr lang="en-US" sz="1200" baseline="30000" dirty="0">
                <a:latin typeface="Century Gothic" panose="020B0502020202020204" pitchFamily="34" charset="0"/>
                <a:ea typeface="HELLOESLISCRIPT" panose="03000603000000000000" pitchFamily="49" charset="0"/>
                <a:cs typeface="Dreaming Outloud Script Pro" panose="03050502040304050704" pitchFamily="66" charset="77"/>
              </a:rPr>
              <a:t>th</a:t>
            </a:r>
            <a:r>
              <a:rPr lang="en-US" sz="1200" dirty="0">
                <a:latin typeface="Century Gothic" panose="020B0502020202020204" pitchFamily="34" charset="0"/>
                <a:ea typeface="HELLOESLISCRIPT" panose="03000603000000000000" pitchFamily="49" charset="0"/>
                <a:cs typeface="Dreaming Outloud Script Pro" panose="03050502040304050704" pitchFamily="66" charset="77"/>
              </a:rPr>
              <a:t> June – Summer fate</a:t>
            </a:r>
          </a:p>
          <a:p>
            <a:pPr marL="171450" indent="-171450">
              <a:buFontTx/>
              <a:buChar char="-"/>
            </a:pPr>
            <a:r>
              <a:rPr lang="en-US" sz="1200" dirty="0">
                <a:latin typeface="Century Gothic" panose="020B0502020202020204" pitchFamily="34" charset="0"/>
                <a:ea typeface="HELLOESLISCRIPT" panose="03000603000000000000" pitchFamily="49" charset="0"/>
                <a:cs typeface="Dreaming Outloud Script Pro" panose="03050502040304050704" pitchFamily="66" charset="77"/>
              </a:rPr>
              <a:t>2 July – School trip</a:t>
            </a:r>
          </a:p>
          <a:p>
            <a:pPr marL="171450" indent="-171450">
              <a:buFontTx/>
              <a:buChar char="-"/>
            </a:pPr>
            <a:r>
              <a:rPr lang="en-US" sz="1200" dirty="0">
                <a:latin typeface="Century Gothic" panose="020B0502020202020204" pitchFamily="34" charset="0"/>
                <a:ea typeface="HELLOESLISCRIPT" panose="03000603000000000000" pitchFamily="49" charset="0"/>
                <a:cs typeface="Dreaming Outloud Script Pro" panose="03050502040304050704" pitchFamily="66" charset="77"/>
              </a:rPr>
              <a:t>23</a:t>
            </a:r>
            <a:r>
              <a:rPr lang="en-US" sz="1200" baseline="30000" dirty="0">
                <a:latin typeface="Century Gothic" panose="020B0502020202020204" pitchFamily="34" charset="0"/>
                <a:ea typeface="HELLOESLISCRIPT" panose="03000603000000000000" pitchFamily="49" charset="0"/>
                <a:cs typeface="Dreaming Outloud Script Pro" panose="03050502040304050704" pitchFamily="66" charset="77"/>
              </a:rPr>
              <a:t>rd</a:t>
            </a:r>
            <a:r>
              <a:rPr lang="en-US" sz="1200" dirty="0">
                <a:latin typeface="Century Gothic" panose="020B0502020202020204" pitchFamily="34" charset="0"/>
                <a:ea typeface="HELLOESLISCRIPT" panose="03000603000000000000" pitchFamily="49" charset="0"/>
                <a:cs typeface="Dreaming Outloud Script Pro" panose="03050502040304050704" pitchFamily="66" charset="77"/>
              </a:rPr>
              <a:t> July – End of term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ED77B7F-2E2A-7DBA-1A14-555DE91D0159}"/>
              </a:ext>
            </a:extLst>
          </p:cNvPr>
          <p:cNvSpPr txBox="1"/>
          <p:nvPr/>
        </p:nvSpPr>
        <p:spPr>
          <a:xfrm>
            <a:off x="269502" y="1552986"/>
            <a:ext cx="63189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Hello Year 4, I hope you all had a restful Easter  break, and are all ready and raring to go for the term ahead. </a:t>
            </a:r>
            <a:r>
              <a:rPr lang="en-US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look forward to this term together.</a:t>
            </a:r>
            <a:endParaRPr lang="en-GB" sz="12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F7FAAC3-8EBF-E3A4-1E47-6BAC37869ABA}"/>
              </a:ext>
            </a:extLst>
          </p:cNvPr>
          <p:cNvSpPr txBox="1"/>
          <p:nvPr/>
        </p:nvSpPr>
        <p:spPr>
          <a:xfrm>
            <a:off x="197855" y="4691653"/>
            <a:ext cx="6453037" cy="43396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u="sng" dirty="0">
                <a:latin typeface="Dreaming Outloud Script Pro" panose="03050502040304050704" pitchFamily="66" charset="77"/>
                <a:ea typeface="HELLOESLISCRIPT" panose="03000603000000000000" pitchFamily="49" charset="0"/>
                <a:cs typeface="Dreaming Outloud Script Pro" panose="03050502040304050704" pitchFamily="66" charset="77"/>
              </a:rPr>
              <a:t>Our learning!</a:t>
            </a:r>
          </a:p>
          <a:p>
            <a:pPr algn="just"/>
            <a:r>
              <a:rPr lang="en-US" sz="1200" b="1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English: </a:t>
            </a:r>
            <a:r>
              <a:rPr lang="en-GB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English this term, we will be writing a range of genres using ‘Malala’s Magic Pencil’, ‘Stars with Flaming tails’, ’ The Girl Who Stole an Elephant’ and ‘Marshmallow Clouds’</a:t>
            </a:r>
            <a:r>
              <a:rPr lang="en-GB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GB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During these units, we will have many opportunities for discussion and vocabulary building, before revising sentence constructions – the building blocks of writing.</a:t>
            </a:r>
            <a:endParaRPr lang="en-US" sz="1200" b="1" dirty="0">
              <a:latin typeface="Century Gothic" panose="020B0502020202020204" pitchFamily="34" charset="0"/>
              <a:cs typeface="Dreaming Outloud Script Pro" panose="03050502040304050704" pitchFamily="66" charset="77"/>
            </a:endParaRPr>
          </a:p>
          <a:p>
            <a:pPr algn="just"/>
            <a:r>
              <a:rPr lang="en-US" sz="1200" b="1" dirty="0" err="1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Maths</a:t>
            </a:r>
            <a:r>
              <a:rPr lang="en-US" sz="1200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: We will be focusing on different mathematical concepts such as; formal division (long and short), time (24 hour clock and duration of time), statistics, co-ordinates and area.</a:t>
            </a:r>
          </a:p>
          <a:p>
            <a:pPr algn="just"/>
            <a:r>
              <a:rPr lang="en-US" sz="1200" b="1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Guided</a:t>
            </a:r>
            <a:r>
              <a:rPr lang="en-US" sz="1200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 </a:t>
            </a:r>
            <a:r>
              <a:rPr lang="en-US" sz="1200" b="1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Reading</a:t>
            </a:r>
            <a:r>
              <a:rPr lang="en-US" sz="1200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: </a:t>
            </a:r>
            <a:r>
              <a:rPr lang="en-GB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will be enhancing our skills in vocabulary inferencing, predicting, explaining, retrieval, summarising using extracts from a variety of texts. </a:t>
            </a:r>
            <a:endParaRPr lang="en-US" sz="1200" dirty="0">
              <a:latin typeface="Century Gothic" panose="020B0502020202020204" pitchFamily="34" charset="0"/>
              <a:cs typeface="Dreaming Outloud Script Pro" panose="03050502040304050704" pitchFamily="66" charset="77"/>
            </a:endParaRPr>
          </a:p>
          <a:p>
            <a:pPr algn="just"/>
            <a:r>
              <a:rPr lang="en-US" sz="1200" b="1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Science</a:t>
            </a:r>
            <a:r>
              <a:rPr lang="en-US" sz="1200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: This term we will be exploring ‘States of Matter’ and ‘Electricity’.</a:t>
            </a:r>
          </a:p>
          <a:p>
            <a:pPr algn="just"/>
            <a:r>
              <a:rPr lang="en-US" sz="1200" b="1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History</a:t>
            </a:r>
            <a:r>
              <a:rPr lang="en-US" sz="1200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: Our historical study will focus on ‘Ancient Romans’.</a:t>
            </a:r>
          </a:p>
          <a:p>
            <a:pPr algn="just"/>
            <a:r>
              <a:rPr lang="en-US" sz="1200" b="1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Computing</a:t>
            </a:r>
            <a:r>
              <a:rPr lang="en-US" sz="1200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: We will be coding, learning about online safety and spreadsheets.</a:t>
            </a:r>
          </a:p>
          <a:p>
            <a:pPr algn="just"/>
            <a:r>
              <a:rPr lang="en-US" sz="1200" b="1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ART</a:t>
            </a:r>
            <a:r>
              <a:rPr lang="en-US" sz="1200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: Painting Portraits</a:t>
            </a:r>
          </a:p>
          <a:p>
            <a:pPr algn="just"/>
            <a:r>
              <a:rPr lang="en-US" sz="1200" b="1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DT</a:t>
            </a:r>
            <a:r>
              <a:rPr lang="en-US" sz="1200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: Electrical circuits</a:t>
            </a:r>
          </a:p>
          <a:p>
            <a:pPr algn="just"/>
            <a:r>
              <a:rPr lang="en-US" sz="1200" b="1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PE</a:t>
            </a:r>
            <a:r>
              <a:rPr lang="en-US" sz="1200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: Problem Solving and Cricket</a:t>
            </a:r>
          </a:p>
          <a:p>
            <a:pPr algn="just"/>
            <a:r>
              <a:rPr lang="en-US" sz="1200" b="1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French</a:t>
            </a:r>
            <a:r>
              <a:rPr lang="en-US" sz="1200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: ‘Weather’ and ‘At the Cafe’</a:t>
            </a:r>
          </a:p>
          <a:p>
            <a:pPr algn="just"/>
            <a:r>
              <a:rPr lang="en-US" sz="1200" b="1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Music</a:t>
            </a:r>
            <a:r>
              <a:rPr lang="en-US" sz="1200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: ‘Lean on Me’ and ‘Blackbird’</a:t>
            </a:r>
          </a:p>
          <a:p>
            <a:pPr algn="just"/>
            <a:r>
              <a:rPr lang="en-US" sz="1200" b="1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RE</a:t>
            </a:r>
            <a:r>
              <a:rPr lang="en-US" sz="1200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: Sacred texts, taking responsibility, and right and wrong in Christianity and Sikhism. </a:t>
            </a:r>
          </a:p>
          <a:p>
            <a:pPr algn="just"/>
            <a:r>
              <a:rPr lang="en-US" sz="1200" b="1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PSHE</a:t>
            </a:r>
            <a:r>
              <a:rPr lang="en-US" sz="1200" dirty="0">
                <a:latin typeface="Century Gothic" panose="020B0502020202020204" pitchFamily="34" charset="0"/>
                <a:cs typeface="Dreaming Outloud Script Pro" panose="03050502040304050704" pitchFamily="66" charset="77"/>
              </a:rPr>
              <a:t>: In Jigsaw PSHE we will be looking at the ‘Dreams and Goals’ and ‘Heathy Me’ units.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2448A3D-CD8F-2801-C0D7-6D8CDE095178}"/>
              </a:ext>
            </a:extLst>
          </p:cNvPr>
          <p:cNvSpPr txBox="1"/>
          <p:nvPr/>
        </p:nvSpPr>
        <p:spPr>
          <a:xfrm>
            <a:off x="3482747" y="2015333"/>
            <a:ext cx="3168145" cy="221599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u="sng" dirty="0">
                <a:latin typeface="Dreaming Outloud Script Pro" panose="020F0502020204030204" pitchFamily="34" charset="0"/>
                <a:ea typeface="Brush Script MT" panose="03060802040406070304" pitchFamily="66" charset="-122"/>
                <a:cs typeface="Dreaming Outloud Script Pro" panose="020F0502020204030204" pitchFamily="34" charset="0"/>
              </a:rPr>
              <a:t>Key information</a:t>
            </a:r>
          </a:p>
          <a:p>
            <a:pPr marL="285750" indent="-285750">
              <a:buFontTx/>
              <a:buChar char="-"/>
            </a:pPr>
            <a:r>
              <a:rPr lang="en-US" sz="1200" dirty="0">
                <a:latin typeface="Century Gothic" panose="020B0502020202020204" pitchFamily="34" charset="0"/>
                <a:ea typeface="Brush Script MT" panose="03060802040406070304" pitchFamily="66" charset="-122"/>
                <a:cs typeface="Dreaming Outloud Script Pro" panose="020F0502020204030204" pitchFamily="34" charset="0"/>
              </a:rPr>
              <a:t>Please remember to read with your child at least 4 days a week and sign their reading record.</a:t>
            </a:r>
          </a:p>
          <a:p>
            <a:pPr marL="285750" indent="-285750">
              <a:buFontTx/>
              <a:buChar char="-"/>
            </a:pPr>
            <a:r>
              <a:rPr lang="en-US" sz="1200" dirty="0">
                <a:latin typeface="Century Gothic" panose="020B0502020202020204" pitchFamily="34" charset="0"/>
                <a:ea typeface="Brush Script MT" panose="03060802040406070304" pitchFamily="66" charset="-122"/>
                <a:cs typeface="Dreaming Outloud Script Pro" panose="020F0502020204030204" pitchFamily="34" charset="0"/>
              </a:rPr>
              <a:t>Spelling tests are every Friday.</a:t>
            </a:r>
          </a:p>
          <a:p>
            <a:pPr marL="285750" indent="-285750">
              <a:buFontTx/>
              <a:buChar char="-"/>
            </a:pPr>
            <a:r>
              <a:rPr lang="en-US" sz="1200" dirty="0">
                <a:latin typeface="Century Gothic" panose="020B0502020202020204" pitchFamily="34" charset="0"/>
                <a:ea typeface="Brush Script MT" panose="03060802040406070304" pitchFamily="66" charset="-122"/>
                <a:cs typeface="Dreaming Outloud Script Pro" panose="020F0502020204030204" pitchFamily="34" charset="0"/>
              </a:rPr>
              <a:t>Times tables homework due given Friday and due the following Friday.</a:t>
            </a:r>
          </a:p>
          <a:p>
            <a:pPr marL="285750" indent="-285750">
              <a:buFontTx/>
              <a:buChar char="-"/>
            </a:pPr>
            <a:r>
              <a:rPr lang="en-US" sz="1200" dirty="0">
                <a:latin typeface="Century Gothic" panose="020B0502020202020204" pitchFamily="34" charset="0"/>
                <a:ea typeface="Brush Script MT" panose="03060802040406070304" pitchFamily="66" charset="-122"/>
                <a:cs typeface="Dreaming Outloud Script Pro" panose="020F0502020204030204" pitchFamily="34" charset="0"/>
              </a:rPr>
              <a:t>The Year 4 Multiplication check is fast approaching! PLEASE practice times tables at home on </a:t>
            </a:r>
            <a:r>
              <a:rPr lang="en-US" sz="1200" dirty="0" err="1">
                <a:latin typeface="Century Gothic" panose="020B0502020202020204" pitchFamily="34" charset="0"/>
                <a:ea typeface="Brush Script MT" panose="03060802040406070304" pitchFamily="66" charset="-122"/>
                <a:cs typeface="Dreaming Outloud Script Pro" panose="020F0502020204030204" pitchFamily="34" charset="0"/>
              </a:rPr>
              <a:t>TTrockstars</a:t>
            </a:r>
            <a:r>
              <a:rPr lang="en-US" sz="1200" dirty="0">
                <a:latin typeface="Century Gothic" panose="020B0502020202020204" pitchFamily="34" charset="0"/>
                <a:ea typeface="Brush Script MT" panose="03060802040406070304" pitchFamily="66" charset="-122"/>
                <a:cs typeface="Dreaming Outloud Script Pro" panose="020F0502020204030204" pitchFamily="34" charset="0"/>
              </a:rPr>
              <a:t> with your child.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6798C8B-EFE9-CE83-81CA-F7F175BB8D95}"/>
              </a:ext>
            </a:extLst>
          </p:cNvPr>
          <p:cNvSpPr txBox="1"/>
          <p:nvPr/>
        </p:nvSpPr>
        <p:spPr>
          <a:xfrm>
            <a:off x="0" y="8947486"/>
            <a:ext cx="6858000" cy="975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 the term progresses, I will send further information. I am looking forward to all the many activities and events that make Year 4 special and working with you, for your child. Please do get in touch if you have questions or concerns.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Miss John and the Year 4 Team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5791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902</TotalTime>
  <Words>479</Words>
  <Application>Microsoft Office PowerPoint</Application>
  <PresentationFormat>A4 Paper (210x297 mm)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Dreaming Outloud Script Pro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Katie John</dc:creator>
  <cp:lastModifiedBy>Katie John</cp:lastModifiedBy>
  <cp:revision>16</cp:revision>
  <cp:lastPrinted>2023-09-08T11:46:56Z</cp:lastPrinted>
  <dcterms:created xsi:type="dcterms:W3CDTF">2023-04-27T19:24:44Z</dcterms:created>
  <dcterms:modified xsi:type="dcterms:W3CDTF">2025-05-06T15:27:54Z</dcterms:modified>
</cp:coreProperties>
</file>